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5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7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8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9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0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2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3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4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5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7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8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4.xml" ContentType="application/vnd.openxmlformats-officedocument.drawingml.chart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5" r:id="rId2"/>
    <p:sldMasterId id="2147483675" r:id="rId3"/>
    <p:sldMasterId id="2147483681" r:id="rId4"/>
    <p:sldMasterId id="2147483685" r:id="rId5"/>
    <p:sldMasterId id="2147483693" r:id="rId6"/>
    <p:sldMasterId id="2147483700" r:id="rId7"/>
    <p:sldMasterId id="2147483713" r:id="rId8"/>
    <p:sldMasterId id="2147483727" r:id="rId9"/>
    <p:sldMasterId id="2147483739" r:id="rId10"/>
    <p:sldMasterId id="2147483752" r:id="rId11"/>
    <p:sldMasterId id="2147483766" r:id="rId12"/>
    <p:sldMasterId id="2147483778" r:id="rId13"/>
    <p:sldMasterId id="2147483791" r:id="rId14"/>
    <p:sldMasterId id="2147483805" r:id="rId15"/>
    <p:sldMasterId id="2147483817" r:id="rId16"/>
    <p:sldMasterId id="2147483830" r:id="rId17"/>
    <p:sldMasterId id="2147483844" r:id="rId18"/>
    <p:sldMasterId id="2147483856" r:id="rId19"/>
    <p:sldMasterId id="2147483869" r:id="rId20"/>
    <p:sldMasterId id="2147483883" r:id="rId21"/>
    <p:sldMasterId id="2147483895" r:id="rId22"/>
    <p:sldMasterId id="2147483908" r:id="rId23"/>
    <p:sldMasterId id="2147483922" r:id="rId24"/>
    <p:sldMasterId id="2147483934" r:id="rId25"/>
    <p:sldMasterId id="2147483947" r:id="rId26"/>
    <p:sldMasterId id="2147483961" r:id="rId27"/>
    <p:sldMasterId id="2147483973" r:id="rId28"/>
    <p:sldMasterId id="2147483987" r:id="rId29"/>
  </p:sldMasterIdLst>
  <p:notesMasterIdLst>
    <p:notesMasterId r:id="rId65"/>
  </p:notesMasterIdLst>
  <p:handoutMasterIdLst>
    <p:handoutMasterId r:id="rId66"/>
  </p:handoutMasterIdLst>
  <p:sldIdLst>
    <p:sldId id="1095" r:id="rId30"/>
    <p:sldId id="1313" r:id="rId31"/>
    <p:sldId id="1379" r:id="rId32"/>
    <p:sldId id="1382" r:id="rId33"/>
    <p:sldId id="1244" r:id="rId34"/>
    <p:sldId id="1315" r:id="rId35"/>
    <p:sldId id="1312" r:id="rId36"/>
    <p:sldId id="1359" r:id="rId37"/>
    <p:sldId id="1351" r:id="rId38"/>
    <p:sldId id="1358" r:id="rId39"/>
    <p:sldId id="1360" r:id="rId40"/>
    <p:sldId id="1352" r:id="rId41"/>
    <p:sldId id="1249" r:id="rId42"/>
    <p:sldId id="1363" r:id="rId43"/>
    <p:sldId id="1364" r:id="rId44"/>
    <p:sldId id="1365" r:id="rId45"/>
    <p:sldId id="1380" r:id="rId46"/>
    <p:sldId id="1383" r:id="rId47"/>
    <p:sldId id="1366" r:id="rId48"/>
    <p:sldId id="1367" r:id="rId49"/>
    <p:sldId id="1368" r:id="rId50"/>
    <p:sldId id="1369" r:id="rId51"/>
    <p:sldId id="1362" r:id="rId52"/>
    <p:sldId id="1370" r:id="rId53"/>
    <p:sldId id="1371" r:id="rId54"/>
    <p:sldId id="1372" r:id="rId55"/>
    <p:sldId id="1373" r:id="rId56"/>
    <p:sldId id="1374" r:id="rId57"/>
    <p:sldId id="1375" r:id="rId58"/>
    <p:sldId id="1387" r:id="rId59"/>
    <p:sldId id="1376" r:id="rId60"/>
    <p:sldId id="1385" r:id="rId61"/>
    <p:sldId id="1377" r:id="rId62"/>
    <p:sldId id="1388" r:id="rId63"/>
    <p:sldId id="1386" r:id="rId64"/>
  </p:sldIdLst>
  <p:sldSz cx="9144000" cy="6858000" type="screen4x3"/>
  <p:notesSz cx="6794500" cy="9906000"/>
  <p:custDataLst>
    <p:tags r:id="rId67"/>
  </p:custDataLst>
  <p:defaultTextStyle>
    <a:defPPr>
      <a:defRPr lang="ru-RU"/>
    </a:defPPr>
    <a:lvl1pPr marL="0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90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81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70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162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954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743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534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324" algn="l" defTabSz="9135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595" userDrawn="1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523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0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машова Наталия Александровна" initials="Е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CCFF"/>
    <a:srgbClr val="CCFFFF"/>
    <a:srgbClr val="FFFFCC"/>
    <a:srgbClr val="FFCCFF"/>
    <a:srgbClr val="ECF2FA"/>
    <a:srgbClr val="F3F7FB"/>
    <a:srgbClr val="EDCCCB"/>
    <a:srgbClr val="FAF0F0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94660"/>
  </p:normalViewPr>
  <p:slideViewPr>
    <p:cSldViewPr snapToGrid="0">
      <p:cViewPr>
        <p:scale>
          <a:sx n="90" d="100"/>
          <a:sy n="90" d="100"/>
        </p:scale>
        <p:origin x="-234" y="-72"/>
      </p:cViewPr>
      <p:guideLst>
        <p:guide orient="horz" pos="595"/>
        <p:guide orient="horz" pos="4319"/>
        <p:guide pos="295"/>
        <p:guide pos="5239"/>
      </p:guideLst>
    </p:cSldViewPr>
  </p:slideViewPr>
  <p:outlineViewPr>
    <p:cViewPr>
      <p:scale>
        <a:sx n="33" d="100"/>
        <a:sy n="33" d="100"/>
      </p:scale>
      <p:origin x="48" y="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150"/>
    </p:cViewPr>
  </p:sorterViewPr>
  <p:notesViewPr>
    <p:cSldViewPr snapToGrid="0" showGuides="1">
      <p:cViewPr varScale="1">
        <p:scale>
          <a:sx n="62" d="100"/>
          <a:sy n="62" d="100"/>
        </p:scale>
        <p:origin x="-3354" y="-90"/>
      </p:cViewPr>
      <p:guideLst>
        <p:guide orient="horz" pos="3119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61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tags" Target="tags/tag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Vladimir.Kudryashov\Documents\&#1053;&#1072;&#1085;&#1086;&#1090;&#1077;&#1093;&#1085;&#1086;&#1083;&#1086;&#1075;&#1080;&#1080;\&#1080;&#1085;&#1080;&#1094;&#1080;&#1072;&#1090;&#1080;&#1074;&#1099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&#1088;&#1080;&#1089;&#1091;&#1085;&#1082;&#1080;\shaib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&#1088;&#1080;&#1089;&#1091;&#1085;&#1082;&#1080;\shaib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&#1088;&#1080;&#1089;&#1091;&#1085;&#1082;&#1080;\shaib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ladimir.Kudryashov\Documents\&#1053;&#1072;&#1085;&#1086;&#1090;&#1077;&#1093;&#1085;&#1086;&#1083;&#1086;&#1075;&#1080;&#1080;\combinedYearData%202014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shaib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alia.Emashova\Reports\&#1087;&#1088;&#1077;&#1079;&#1077;&#1085;&#1090;&#1072;&#1094;&#1080;&#1103;%20&#1087;&#1088;&#1086;%20&#1085;&#1072;&#1085;&#1086;&#1090;&#1088;&#1077;&#1085;&#1076;&#1099;%20&#1076;&#1083;&#1103;%20&#1057;&#1042;&#1050;%202015\&#1088;&#1080;&#1089;&#1091;&#1085;&#1082;&#1080;\shaib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24777159935801E-2"/>
          <c:y val="2.0684049082482725E-2"/>
          <c:w val="0.95396923847315951"/>
          <c:h val="0.91725584740764055"/>
        </c:manualLayout>
      </c:layout>
      <c:lineChart>
        <c:grouping val="standard"/>
        <c:varyColors val="0"/>
        <c:ser>
          <c:idx val="1"/>
          <c:order val="1"/>
          <c:tx>
            <c:strRef>
              <c:f>Лист1!$B$1</c:f>
              <c:strCache>
                <c:ptCount val="1"/>
                <c:pt idx="0">
                  <c:v>количество программ</c:v>
                </c:pt>
              </c:strCache>
            </c:strRef>
          </c:tx>
          <c:marker>
            <c:symbol val="none"/>
          </c:marker>
          <c:cat>
            <c:numRef>
              <c:f>Лист1!$A$2:$A$14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</c:v>
                </c:pt>
                <c:pt idx="1">
                  <c:v>12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36</c:v>
                </c:pt>
                <c:pt idx="7">
                  <c:v>40</c:v>
                </c:pt>
                <c:pt idx="8">
                  <c:v>43</c:v>
                </c:pt>
                <c:pt idx="9">
                  <c:v>44</c:v>
                </c:pt>
                <c:pt idx="10">
                  <c:v>48</c:v>
                </c:pt>
                <c:pt idx="11">
                  <c:v>48</c:v>
                </c:pt>
                <c:pt idx="12">
                  <c:v>48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программ</c:v>
                </c:pt>
              </c:strCache>
            </c:strRef>
          </c:tx>
          <c:marker>
            <c:symbol val="none"/>
          </c:marker>
          <c:cat>
            <c:numRef>
              <c:f>Лист1!$A$2:$A$14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2</c:v>
                </c:pt>
                <c:pt idx="1">
                  <c:v>12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36</c:v>
                </c:pt>
                <c:pt idx="7">
                  <c:v>40</c:v>
                </c:pt>
                <c:pt idx="8">
                  <c:v>43</c:v>
                </c:pt>
                <c:pt idx="9">
                  <c:v>44</c:v>
                </c:pt>
                <c:pt idx="10">
                  <c:v>48</c:v>
                </c:pt>
                <c:pt idx="11">
                  <c:v>48</c:v>
                </c:pt>
                <c:pt idx="12">
                  <c:v>48</c:v>
                </c:pt>
              </c:numCache>
            </c:numRef>
          </c:val>
          <c:smooth val="0"/>
        </c:ser>
        <c:ser>
          <c:idx val="2"/>
          <c:order val="2"/>
          <c:marker>
            <c:symbol val="none"/>
          </c:marker>
          <c:cat>
            <c:numRef>
              <c:f>Лист1!$A$2:$A$14</c:f>
              <c:numCache>
                <c:formatCode>General</c:formatCod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505600"/>
        <c:axId val="112507136"/>
      </c:lineChart>
      <c:catAx>
        <c:axId val="11250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2507136"/>
        <c:crosses val="autoZero"/>
        <c:auto val="1"/>
        <c:lblAlgn val="ctr"/>
        <c:lblOffset val="100"/>
        <c:noMultiLvlLbl val="0"/>
      </c:catAx>
      <c:valAx>
        <c:axId val="112507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25056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7777777777776E-2"/>
          <c:y val="0"/>
          <c:w val="0.91191797900262472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  <c:spPr>
              <a:solidFill>
                <a:srgbClr val="FFCC00"/>
              </a:solidFill>
            </c:spPr>
          </c:dPt>
          <c:dPt>
            <c:idx val="1"/>
            <c:bubble3D val="0"/>
            <c:explosion val="15"/>
            <c:spPr>
              <a:solidFill>
                <a:srgbClr val="FFCCFF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нанокомпозиты2!$F$5:$F$7</c:f>
              <c:strCache>
                <c:ptCount val="3"/>
                <c:pt idx="0">
                  <c:v>биосовместимые материалы</c:v>
                </c:pt>
                <c:pt idx="1">
                  <c:v>покрытия</c:v>
                </c:pt>
                <c:pt idx="2">
                  <c:v>другие материалы</c:v>
                </c:pt>
              </c:strCache>
            </c:strRef>
          </c:cat>
          <c:val>
            <c:numRef>
              <c:f>нанокомпозиты2!$G$5:$G$7</c:f>
              <c:numCache>
                <c:formatCode>General</c:formatCode>
                <c:ptCount val="3"/>
                <c:pt idx="0">
                  <c:v>48.1</c:v>
                </c:pt>
                <c:pt idx="1">
                  <c:v>27.9</c:v>
                </c:pt>
                <c:pt idx="2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7777777777776E-2"/>
          <c:y val="0"/>
          <c:w val="0.91191797900262472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  <c:spPr>
              <a:solidFill>
                <a:srgbClr val="FF0000"/>
              </a:solidFill>
            </c:spPr>
          </c:dPt>
          <c:dPt>
            <c:idx val="1"/>
            <c:bubble3D val="0"/>
            <c:explosion val="15"/>
            <c:spPr>
              <a:solidFill>
                <a:srgbClr val="006600"/>
              </a:solidFill>
            </c:spPr>
          </c:dPt>
          <c:dPt>
            <c:idx val="2"/>
            <c:bubble3D val="0"/>
            <c:spPr>
              <a:solidFill>
                <a:srgbClr val="000099"/>
              </a:solidFill>
            </c:spPr>
          </c:dPt>
          <c:dPt>
            <c:idx val="3"/>
            <c:bubble3D val="0"/>
            <c:spPr>
              <a:solidFill>
                <a:srgbClr val="CCFF66"/>
              </a:solidFill>
            </c:spPr>
          </c:dPt>
          <c:dPt>
            <c:idx val="4"/>
            <c:bubble3D val="0"/>
            <c:spPr>
              <a:solidFill>
                <a:srgbClr val="6600CC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нанокомпозиты2!$I$5:$I$9</c:f>
              <c:strCache>
                <c:ptCount val="5"/>
                <c:pt idx="0">
                  <c:v>Текстиль</c:v>
                </c:pt>
                <c:pt idx="1">
                  <c:v>автомобилестроение</c:v>
                </c:pt>
                <c:pt idx="2">
                  <c:v>электроника</c:v>
                </c:pt>
                <c:pt idx="3">
                  <c:v>потребительские товары</c:v>
                </c:pt>
                <c:pt idx="4">
                  <c:v>другие материалы</c:v>
                </c:pt>
              </c:strCache>
            </c:strRef>
          </c:cat>
          <c:val>
            <c:numRef>
              <c:f>нанокомпозиты2!$J$5:$J$9</c:f>
              <c:numCache>
                <c:formatCode>General</c:formatCode>
                <c:ptCount val="5"/>
                <c:pt idx="0">
                  <c:v>72.900000000000006</c:v>
                </c:pt>
                <c:pt idx="1">
                  <c:v>10.199999999999999</c:v>
                </c:pt>
                <c:pt idx="2">
                  <c:v>1.6</c:v>
                </c:pt>
                <c:pt idx="3">
                  <c:v>0.2</c:v>
                </c:pt>
                <c:pt idx="4">
                  <c:v>15.8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7777777777776E-2"/>
          <c:y val="0"/>
          <c:w val="0.91191797900262472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6600"/>
              </a:solidFill>
            </c:spPr>
          </c:dPt>
          <c:dPt>
            <c:idx val="1"/>
            <c:bubble3D val="0"/>
            <c:explosion val="3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нанокомпозиты2!$L$5:$L$6</c:f>
              <c:strCache>
                <c:ptCount val="2"/>
                <c:pt idx="0">
                  <c:v>текстиль</c:v>
                </c:pt>
                <c:pt idx="1">
                  <c:v>автомобилестроение</c:v>
                </c:pt>
              </c:strCache>
            </c:strRef>
          </c:cat>
          <c:val>
            <c:numRef>
              <c:f>нанокомпозиты2!$M$5:$M$6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33775791767837"/>
          <c:y val="5.9069480518760056E-2"/>
          <c:w val="0.77940749709867196"/>
          <c:h val="0.84563626216710697"/>
        </c:manualLayout>
      </c:layout>
      <c:scatterChart>
        <c:scatterStyle val="smoothMarker"/>
        <c:varyColors val="0"/>
        <c:ser>
          <c:idx val="0"/>
          <c:order val="0"/>
          <c:tx>
            <c:v>наноматериалы</c:v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</c:spPr>
          </c:marker>
          <c:xVal>
            <c:numRef>
              <c:f>электроника!$B$3:$B$8</c:f>
              <c:numCache>
                <c:formatCode>General</c:formatCode>
                <c:ptCount val="6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xVal>
          <c:yVal>
            <c:numRef>
              <c:f>электроника!$C$3:$C$8</c:f>
              <c:numCache>
                <c:formatCode>General</c:formatCode>
                <c:ptCount val="6"/>
                <c:pt idx="0">
                  <c:v>53.649799999999999</c:v>
                </c:pt>
                <c:pt idx="1">
                  <c:v>97.954499999999996</c:v>
                </c:pt>
                <c:pt idx="2">
                  <c:v>131.76390000000001</c:v>
                </c:pt>
                <c:pt idx="3">
                  <c:v>180.84110000000001</c:v>
                </c:pt>
                <c:pt idx="4">
                  <c:v>232.0711</c:v>
                </c:pt>
                <c:pt idx="5">
                  <c:v>286.33600000000001</c:v>
                </c:pt>
              </c:numCache>
            </c:numRef>
          </c:yVal>
          <c:smooth val="1"/>
        </c:ser>
        <c:ser>
          <c:idx val="1"/>
          <c:order val="1"/>
          <c:tx>
            <c:v>наноэлектроника</c:v>
          </c:tx>
          <c:spPr>
            <a:ln>
              <a:solidFill>
                <a:srgbClr val="EA22BF"/>
              </a:solidFill>
            </a:ln>
          </c:spPr>
          <c:marker>
            <c:spPr>
              <a:solidFill>
                <a:srgbClr val="EA22BF"/>
              </a:solidFill>
            </c:spPr>
          </c:marker>
          <c:xVal>
            <c:numRef>
              <c:f>электроника!$B$3:$B$8</c:f>
              <c:numCache>
                <c:formatCode>General</c:formatCode>
                <c:ptCount val="6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xVal>
          <c:yVal>
            <c:numRef>
              <c:f>электроника!$D$3:$D$8</c:f>
              <c:numCache>
                <c:formatCode>General</c:formatCode>
                <c:ptCount val="6"/>
                <c:pt idx="0">
                  <c:v>38.430500000000002</c:v>
                </c:pt>
                <c:pt idx="1">
                  <c:v>64.987499999999997</c:v>
                </c:pt>
                <c:pt idx="2">
                  <c:v>105.9716</c:v>
                </c:pt>
                <c:pt idx="3">
                  <c:v>301.44310000000002</c:v>
                </c:pt>
                <c:pt idx="4">
                  <c:v>691.66759999999999</c:v>
                </c:pt>
                <c:pt idx="5">
                  <c:v>1350.84</c:v>
                </c:pt>
              </c:numCache>
            </c:numRef>
          </c:yVal>
          <c:smooth val="1"/>
        </c:ser>
        <c:ser>
          <c:idx val="2"/>
          <c:order val="2"/>
          <c:tx>
            <c:v>медицина и фарма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xVal>
            <c:numRef>
              <c:f>электроника!$B$3:$B$8</c:f>
              <c:numCache>
                <c:formatCode>General</c:formatCode>
                <c:ptCount val="6"/>
                <c:pt idx="0">
                  <c:v>2006</c:v>
                </c:pt>
                <c:pt idx="1">
                  <c:v>2008</c:v>
                </c:pt>
                <c:pt idx="2">
                  <c:v>2010</c:v>
                </c:pt>
                <c:pt idx="3">
                  <c:v>2012</c:v>
                </c:pt>
                <c:pt idx="4">
                  <c:v>2014</c:v>
                </c:pt>
                <c:pt idx="5">
                  <c:v>2016</c:v>
                </c:pt>
              </c:numCache>
            </c:numRef>
          </c:xVal>
          <c:yVal>
            <c:numRef>
              <c:f>электроника!$E$3:$E$8</c:f>
              <c:numCache>
                <c:formatCode>General</c:formatCode>
                <c:ptCount val="6"/>
                <c:pt idx="0">
                  <c:v>1.8435999999999999</c:v>
                </c:pt>
                <c:pt idx="1">
                  <c:v>9.9550000000000001</c:v>
                </c:pt>
                <c:pt idx="2">
                  <c:v>45.046199999999999</c:v>
                </c:pt>
                <c:pt idx="3">
                  <c:v>87.485799999999998</c:v>
                </c:pt>
                <c:pt idx="4">
                  <c:v>136.72499999999999</c:v>
                </c:pt>
                <c:pt idx="5">
                  <c:v>173.68199999999999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604288"/>
        <c:axId val="114610560"/>
      </c:scatterChart>
      <c:valAx>
        <c:axId val="114604288"/>
        <c:scaling>
          <c:orientation val="minMax"/>
          <c:max val="2016"/>
          <c:min val="2004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610560"/>
        <c:crosses val="autoZero"/>
        <c:crossBetween val="midCat"/>
        <c:majorUnit val="4"/>
      </c:valAx>
      <c:valAx>
        <c:axId val="11461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604288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611134083271919"/>
          <c:y val="0.15103582752267297"/>
          <c:w val="0.69087694525692522"/>
          <c:h val="0.1965321588312271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здравоохранение!$B$3</c:f>
              <c:strCache>
                <c:ptCount val="1"/>
                <c:pt idx="0">
                  <c:v>М</c:v>
                </c:pt>
              </c:strCache>
            </c:strRef>
          </c:tx>
          <c:invertIfNegative val="0"/>
          <c:cat>
            <c:strRef>
              <c:f>здравоохранение!$C$2:$D$2</c:f>
              <c:strCache>
                <c:ptCount val="2"/>
                <c:pt idx="0">
                  <c:v>риск раков. забол. до 75 лет</c:v>
                </c:pt>
                <c:pt idx="1">
                  <c:v>риск смерти от рака до 75 лет</c:v>
                </c:pt>
              </c:strCache>
            </c:strRef>
          </c:cat>
          <c:val>
            <c:numRef>
              <c:f>здравоохранение!$C$3:$D$3</c:f>
              <c:numCache>
                <c:formatCode>General</c:formatCode>
                <c:ptCount val="2"/>
                <c:pt idx="0" formatCode="0.00">
                  <c:v>26.1</c:v>
                </c:pt>
                <c:pt idx="1">
                  <c:v>19.899999999999999</c:v>
                </c:pt>
              </c:numCache>
            </c:numRef>
          </c:val>
        </c:ser>
        <c:ser>
          <c:idx val="1"/>
          <c:order val="1"/>
          <c:tx>
            <c:strRef>
              <c:f>здравоохранение!$B$4</c:f>
              <c:strCache>
                <c:ptCount val="1"/>
                <c:pt idx="0">
                  <c:v>Ж</c:v>
                </c:pt>
              </c:strCache>
            </c:strRef>
          </c:tx>
          <c:invertIfNegative val="0"/>
          <c:cat>
            <c:strRef>
              <c:f>здравоохранение!$C$2:$D$2</c:f>
              <c:strCache>
                <c:ptCount val="2"/>
                <c:pt idx="0">
                  <c:v>риск раков. забол. до 75 лет</c:v>
                </c:pt>
                <c:pt idx="1">
                  <c:v>риск смерти от рака до 75 лет</c:v>
                </c:pt>
              </c:strCache>
            </c:strRef>
          </c:cat>
          <c:val>
            <c:numRef>
              <c:f>здравоохранение!$C$4:$D$4</c:f>
              <c:numCache>
                <c:formatCode>General</c:formatCode>
                <c:ptCount val="2"/>
                <c:pt idx="0" formatCode="0.00">
                  <c:v>18.3</c:v>
                </c:pt>
                <c:pt idx="1">
                  <c:v>10</c:v>
                </c:pt>
              </c:numCache>
            </c:numRef>
          </c:val>
        </c:ser>
        <c:ser>
          <c:idx val="2"/>
          <c:order val="2"/>
          <c:tx>
            <c:strRef>
              <c:f>здравоохранение!$B$5</c:f>
              <c:strCache>
                <c:ptCount val="1"/>
                <c:pt idx="0">
                  <c:v>Все население</c:v>
                </c:pt>
              </c:strCache>
            </c:strRef>
          </c:tx>
          <c:invertIfNegative val="0"/>
          <c:cat>
            <c:strRef>
              <c:f>здравоохранение!$C$2:$D$2</c:f>
              <c:strCache>
                <c:ptCount val="2"/>
                <c:pt idx="0">
                  <c:v>риск раков. забол. до 75 лет</c:v>
                </c:pt>
                <c:pt idx="1">
                  <c:v>риск смерти от рака до 75 лет</c:v>
                </c:pt>
              </c:strCache>
            </c:strRef>
          </c:cat>
          <c:val>
            <c:numRef>
              <c:f>здравоохранение!$C$5:$D$5</c:f>
              <c:numCache>
                <c:formatCode>General</c:formatCode>
                <c:ptCount val="2"/>
                <c:pt idx="0" formatCode="0.00">
                  <c:v>21.1</c:v>
                </c:pt>
                <c:pt idx="1">
                  <c:v>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013888"/>
        <c:axId val="115671040"/>
      </c:barChart>
      <c:catAx>
        <c:axId val="115013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15671040"/>
        <c:crosses val="autoZero"/>
        <c:auto val="1"/>
        <c:lblAlgn val="ctr"/>
        <c:lblOffset val="100"/>
        <c:noMultiLvlLbl val="0"/>
      </c:catAx>
      <c:valAx>
        <c:axId val="11567104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50138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0567321068351982"/>
          <c:y val="0.18987456318227564"/>
          <c:w val="0.40688944159965651"/>
          <c:h val="9.035487579465219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092465098556172E-2"/>
          <c:y val="4.0329538465060953E-2"/>
          <c:w val="0.94290751923706173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мир!$A$42:$A$44</c:f>
              <c:numCache>
                <c:formatCode>General</c:formatCode>
                <c:ptCount val="3"/>
                <c:pt idx="0">
                  <c:v>2006</c:v>
                </c:pt>
                <c:pt idx="1">
                  <c:v>2014</c:v>
                </c:pt>
                <c:pt idx="2">
                  <c:v>2020</c:v>
                </c:pt>
              </c:numCache>
            </c:numRef>
          </c:cat>
          <c:val>
            <c:numRef>
              <c:f>мир!$B$42:$B$44</c:f>
              <c:numCache>
                <c:formatCode>General</c:formatCode>
                <c:ptCount val="3"/>
                <c:pt idx="0">
                  <c:v>9.8000000000000004E-2</c:v>
                </c:pt>
                <c:pt idx="1">
                  <c:v>1.1659999999999999</c:v>
                </c:pt>
                <c:pt idx="2">
                  <c:v>3.5289999999999999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116480"/>
        <c:axId val="114118016"/>
      </c:barChart>
      <c:catAx>
        <c:axId val="11411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118016"/>
        <c:crosses val="autoZero"/>
        <c:auto val="1"/>
        <c:lblAlgn val="ctr"/>
        <c:lblOffset val="100"/>
        <c:noMultiLvlLbl val="0"/>
      </c:catAx>
      <c:valAx>
        <c:axId val="114118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116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7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EA22BF"/>
              </a:solidFill>
            </c:spPr>
          </c:dPt>
          <c:dPt>
            <c:idx val="2"/>
            <c:bubble3D val="0"/>
            <c:spPr>
              <a:solidFill>
                <a:srgbClr val="3AB64F"/>
              </a:solidFill>
            </c:spPr>
          </c:dPt>
          <c:dPt>
            <c:idx val="3"/>
            <c:bubble3D val="0"/>
            <c:spPr>
              <a:solidFill>
                <a:srgbClr val="6600CC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мир!$A$3:$A$7</c:f>
              <c:strCache>
                <c:ptCount val="5"/>
                <c:pt idx="0">
                  <c:v>Наноматериалы</c:v>
                </c:pt>
                <c:pt idx="1">
                  <c:v>Наноэлектроника</c:v>
                </c:pt>
                <c:pt idx="2">
                  <c:v>Медицина и фарма</c:v>
                </c:pt>
                <c:pt idx="3">
                  <c:v>Авиа, авто и оборона</c:v>
                </c:pt>
                <c:pt idx="4">
                  <c:v>Прочее</c:v>
                </c:pt>
              </c:strCache>
            </c:strRef>
          </c:cat>
          <c:val>
            <c:numRef>
              <c:f>мир!$B$3:$B$7</c:f>
              <c:numCache>
                <c:formatCode>General</c:formatCode>
                <c:ptCount val="5"/>
                <c:pt idx="0">
                  <c:v>54.71</c:v>
                </c:pt>
                <c:pt idx="1">
                  <c:v>39.19</c:v>
                </c:pt>
                <c:pt idx="2">
                  <c:v>1.88</c:v>
                </c:pt>
                <c:pt idx="3">
                  <c:v>3.6</c:v>
                </c:pt>
                <c:pt idx="4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EA22BF"/>
              </a:solidFill>
            </c:spPr>
          </c:dPt>
          <c:dPt>
            <c:idx val="2"/>
            <c:bubble3D val="0"/>
            <c:spPr>
              <a:solidFill>
                <a:srgbClr val="3AB64F"/>
              </a:solidFill>
            </c:spPr>
          </c:dPt>
          <c:dPt>
            <c:idx val="3"/>
            <c:bubble3D val="0"/>
            <c:spPr>
              <a:solidFill>
                <a:srgbClr val="6600CC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мир!$A$3:$A$7</c:f>
              <c:strCache>
                <c:ptCount val="5"/>
                <c:pt idx="0">
                  <c:v>Наноматериалы</c:v>
                </c:pt>
                <c:pt idx="1">
                  <c:v>Наноэлектроника</c:v>
                </c:pt>
                <c:pt idx="2">
                  <c:v>Медицина и фарма</c:v>
                </c:pt>
                <c:pt idx="3">
                  <c:v>Авиа, авто и оборона</c:v>
                </c:pt>
                <c:pt idx="4">
                  <c:v>Прочее</c:v>
                </c:pt>
              </c:strCache>
            </c:strRef>
          </c:cat>
          <c:val>
            <c:numRef>
              <c:f>мир!$E$3:$E$7</c:f>
              <c:numCache>
                <c:formatCode>General</c:formatCode>
                <c:ptCount val="5"/>
                <c:pt idx="0">
                  <c:v>19.91</c:v>
                </c:pt>
                <c:pt idx="1">
                  <c:v>59.34</c:v>
                </c:pt>
                <c:pt idx="2">
                  <c:v>11.73</c:v>
                </c:pt>
                <c:pt idx="3">
                  <c:v>7.65</c:v>
                </c:pt>
                <c:pt idx="4">
                  <c:v>1.37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EA22BF"/>
              </a:solidFill>
            </c:spPr>
          </c:dPt>
          <c:dPt>
            <c:idx val="2"/>
            <c:bubble3D val="0"/>
            <c:spPr>
              <a:solidFill>
                <a:srgbClr val="3AB64F"/>
              </a:solidFill>
            </c:spPr>
          </c:dPt>
          <c:dPt>
            <c:idx val="3"/>
            <c:bubble3D val="0"/>
            <c:spPr>
              <a:solidFill>
                <a:srgbClr val="6600CC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мир!$A$3:$A$7</c:f>
              <c:strCache>
                <c:ptCount val="5"/>
                <c:pt idx="0">
                  <c:v>Наноматериалы</c:v>
                </c:pt>
                <c:pt idx="1">
                  <c:v>Наноэлектроника</c:v>
                </c:pt>
                <c:pt idx="2">
                  <c:v>Медицина и фарма</c:v>
                </c:pt>
                <c:pt idx="3">
                  <c:v>Авиа, авто и оборона</c:v>
                </c:pt>
                <c:pt idx="4">
                  <c:v>Прочее</c:v>
                </c:pt>
              </c:strCache>
            </c:strRef>
          </c:cat>
          <c:val>
            <c:numRef>
              <c:f>мир!$H$3:$H$7</c:f>
              <c:numCache>
                <c:formatCode>General</c:formatCode>
                <c:ptCount val="5"/>
                <c:pt idx="0">
                  <c:v>10.48</c:v>
                </c:pt>
                <c:pt idx="1">
                  <c:v>72.59</c:v>
                </c:pt>
                <c:pt idx="2">
                  <c:v>6.29</c:v>
                </c:pt>
                <c:pt idx="3">
                  <c:v>8.68</c:v>
                </c:pt>
                <c:pt idx="4">
                  <c:v>1.96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32678109480915E-2"/>
          <c:y val="2.0704053214722205E-2"/>
          <c:w val="0.87499801733416416"/>
          <c:h val="0.84081611935912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'[combinedYearData 2014.xls]Sheet1'!$E$1</c:f>
              <c:strCache>
                <c:ptCount val="1"/>
                <c:pt idx="0">
                  <c:v>Publications</c:v>
                </c:pt>
              </c:strCache>
            </c:strRef>
          </c:tx>
          <c:invertIfNegative val="0"/>
          <c:cat>
            <c:strRef>
              <c:f>'[combinedYearData 2014.xls]Sheet1'!$A$2:$A$20</c:f>
              <c:strCache>
                <c:ptCount val="1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</c:strCache>
            </c:strRef>
          </c:cat>
          <c:val>
            <c:numRef>
              <c:f>'[combinedYearData 2014.xls]Sheet1'!$E$2:$E$20</c:f>
              <c:numCache>
                <c:formatCode>0</c:formatCode>
                <c:ptCount val="19"/>
                <c:pt idx="0">
                  <c:v>960</c:v>
                </c:pt>
                <c:pt idx="1">
                  <c:v>1053</c:v>
                </c:pt>
                <c:pt idx="2">
                  <c:v>1256</c:v>
                </c:pt>
                <c:pt idx="3">
                  <c:v>1617</c:v>
                </c:pt>
                <c:pt idx="4">
                  <c:v>2308</c:v>
                </c:pt>
                <c:pt idx="5">
                  <c:v>2944</c:v>
                </c:pt>
                <c:pt idx="6">
                  <c:v>5950</c:v>
                </c:pt>
                <c:pt idx="7">
                  <c:v>7128</c:v>
                </c:pt>
                <c:pt idx="8">
                  <c:v>9581</c:v>
                </c:pt>
                <c:pt idx="9">
                  <c:v>12767</c:v>
                </c:pt>
                <c:pt idx="10">
                  <c:v>15596</c:v>
                </c:pt>
                <c:pt idx="11">
                  <c:v>18013</c:v>
                </c:pt>
                <c:pt idx="12">
                  <c:v>20241</c:v>
                </c:pt>
                <c:pt idx="13">
                  <c:v>22196</c:v>
                </c:pt>
                <c:pt idx="14">
                  <c:v>24510</c:v>
                </c:pt>
                <c:pt idx="15">
                  <c:v>26034</c:v>
                </c:pt>
                <c:pt idx="16">
                  <c:v>29653</c:v>
                </c:pt>
                <c:pt idx="17">
                  <c:v>31455</c:v>
                </c:pt>
                <c:pt idx="18">
                  <c:v>33390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260992"/>
        <c:axId val="114291456"/>
      </c:barChart>
      <c:catAx>
        <c:axId val="114260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291456"/>
        <c:crosses val="autoZero"/>
        <c:auto val="1"/>
        <c:lblAlgn val="ctr"/>
        <c:lblOffset val="100"/>
        <c:noMultiLvlLbl val="0"/>
      </c:catAx>
      <c:valAx>
        <c:axId val="114291456"/>
        <c:scaling>
          <c:orientation val="minMax"/>
          <c:max val="35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2609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39768820718976"/>
          <c:y val="1.2561217204171322E-2"/>
          <c:w val="0.72455612225047938"/>
          <c:h val="0.98134310797357227"/>
        </c:manualLayout>
      </c:layout>
      <c:doughnutChart>
        <c:varyColors val="1"/>
        <c:ser>
          <c:idx val="0"/>
          <c:order val="0"/>
          <c:dLbls>
            <c:dLbl>
              <c:idx val="3"/>
              <c:spPr/>
              <c:txPr>
                <a:bodyPr rot="78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/>
              <c:txPr>
                <a:bodyPr rot="21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/>
              <c:txPr>
                <a:bodyPr rot="24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/>
              <c:txPr>
                <a:bodyPr rot="378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spPr/>
              <c:txPr>
                <a:bodyPr rot="468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spPr/>
              <c:txPr>
                <a:bodyPr rot="-54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</c:dLbl>
            <c:dLbl>
              <c:idx val="9"/>
              <c:spPr/>
              <c:txPr>
                <a:bodyPr rot="-45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0"/>
              <c:spPr/>
              <c:txPr>
                <a:bodyPr rot="-354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1"/>
              <c:spPr/>
              <c:txPr>
                <a:bodyPr rot="-324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2"/>
              <c:spPr/>
              <c:txPr>
                <a:bodyPr rot="-252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7.543612624206027E-3"/>
                  <c:y val="7.6628352490421452E-3"/>
                </c:manualLayout>
              </c:layout>
              <c:spPr/>
              <c:txPr>
                <a:bodyPr rot="-18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4"/>
              <c:spPr/>
              <c:txPr>
                <a:bodyPr rot="-84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7"/>
              <c:spPr/>
              <c:txPr>
                <a:bodyPr rot="6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8"/>
              <c:spPr/>
              <c:txPr>
                <a:bodyPr rot="15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9"/>
              <c:spPr/>
              <c:txPr>
                <a:bodyPr rot="246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0"/>
              <c:spPr/>
              <c:txPr>
                <a:bodyPr rot="270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1"/>
              <c:spPr/>
              <c:txPr>
                <a:bodyPr rot="306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2"/>
              <c:spPr/>
              <c:txPr>
                <a:bodyPr rot="372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3"/>
              <c:spPr/>
              <c:txPr>
                <a:bodyPr rot="4320000" vert="horz"/>
                <a:lstStyle/>
                <a:p>
                  <a:pPr>
                    <a:defRPr sz="12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патентообладатели!$A$3:$A$27</c:f>
              <c:strCache>
                <c:ptCount val="25"/>
                <c:pt idx="0">
                  <c:v>Samsung Electronics Co Ltd</c:v>
                </c:pt>
                <c:pt idx="1">
                  <c:v>Tsinghua Univ</c:v>
                </c:pt>
                <c:pt idx="2">
                  <c:v>Samsung Sdi Co Ltd</c:v>
                </c:pt>
                <c:pt idx="3">
                  <c:v>Univ Zhejiang</c:v>
                </c:pt>
                <c:pt idx="4">
                  <c:v>Univ Tsinghua</c:v>
                </c:pt>
                <c:pt idx="5">
                  <c:v>Ibm</c:v>
                </c:pt>
                <c:pt idx="6">
                  <c:v>Univ Shanghai Jiaotong</c:v>
                </c:pt>
                <c:pt idx="7">
                  <c:v>Hon Hai Prec Ind Co Ltd</c:v>
                </c:pt>
                <c:pt idx="8">
                  <c:v>Ind Tech Research Inst</c:v>
                </c:pt>
                <c:pt idx="9">
                  <c:v>General Electric Co</c:v>
                </c:pt>
                <c:pt idx="10">
                  <c:v>Korea Advanced Inst Sci And Tech</c:v>
                </c:pt>
                <c:pt idx="11">
                  <c:v>Univ California</c:v>
                </c:pt>
                <c:pt idx="12">
                  <c:v>Yang Mengjun</c:v>
                </c:pt>
                <c:pt idx="13">
                  <c:v>Lg Electronics Inc</c:v>
                </c:pt>
                <c:pt idx="14">
                  <c:v>Korea Inst Sci And Tech</c:v>
                </c:pt>
                <c:pt idx="15">
                  <c:v>Univ Shanghai</c:v>
                </c:pt>
                <c:pt idx="16">
                  <c:v>3M Innovative Properties Co</c:v>
                </c:pt>
                <c:pt idx="17">
                  <c:v>Hewlett Packard Development Co</c:v>
                </c:pt>
                <c:pt idx="18">
                  <c:v>Univ Beijing Chemical</c:v>
                </c:pt>
                <c:pt idx="19">
                  <c:v>Massachusetts Inst Technology</c:v>
                </c:pt>
                <c:pt idx="20">
                  <c:v>Univ Donghua</c:v>
                </c:pt>
                <c:pt idx="21">
                  <c:v>Xerox Corp</c:v>
                </c:pt>
                <c:pt idx="22">
                  <c:v>Univ Fudan</c:v>
                </c:pt>
                <c:pt idx="23">
                  <c:v>Univ Tianjin</c:v>
                </c:pt>
                <c:pt idx="24">
                  <c:v>Oreal</c:v>
                </c:pt>
              </c:strCache>
            </c:strRef>
          </c:cat>
          <c:val>
            <c:numRef>
              <c:f>патентообладатели!$B$3:$B$27</c:f>
              <c:numCache>
                <c:formatCode>0</c:formatCode>
                <c:ptCount val="25"/>
                <c:pt idx="0">
                  <c:v>4016</c:v>
                </c:pt>
                <c:pt idx="1">
                  <c:v>2011</c:v>
                </c:pt>
                <c:pt idx="2">
                  <c:v>1526</c:v>
                </c:pt>
                <c:pt idx="3">
                  <c:v>1405</c:v>
                </c:pt>
                <c:pt idx="4">
                  <c:v>1331</c:v>
                </c:pt>
                <c:pt idx="5">
                  <c:v>1203</c:v>
                </c:pt>
                <c:pt idx="6">
                  <c:v>1130</c:v>
                </c:pt>
                <c:pt idx="7">
                  <c:v>1122</c:v>
                </c:pt>
                <c:pt idx="8">
                  <c:v>1026</c:v>
                </c:pt>
                <c:pt idx="9">
                  <c:v>1016</c:v>
                </c:pt>
                <c:pt idx="10">
                  <c:v>962</c:v>
                </c:pt>
                <c:pt idx="11">
                  <c:v>960</c:v>
                </c:pt>
                <c:pt idx="12">
                  <c:v>941</c:v>
                </c:pt>
                <c:pt idx="13">
                  <c:v>935</c:v>
                </c:pt>
                <c:pt idx="14">
                  <c:v>916</c:v>
                </c:pt>
                <c:pt idx="15">
                  <c:v>868</c:v>
                </c:pt>
                <c:pt idx="16">
                  <c:v>846</c:v>
                </c:pt>
                <c:pt idx="17">
                  <c:v>821</c:v>
                </c:pt>
                <c:pt idx="18">
                  <c:v>806</c:v>
                </c:pt>
                <c:pt idx="19">
                  <c:v>805</c:v>
                </c:pt>
                <c:pt idx="20">
                  <c:v>799</c:v>
                </c:pt>
                <c:pt idx="21">
                  <c:v>795</c:v>
                </c:pt>
                <c:pt idx="22">
                  <c:v>792</c:v>
                </c:pt>
                <c:pt idx="23">
                  <c:v>766</c:v>
                </c:pt>
                <c:pt idx="24">
                  <c:v>756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753372291878153E-2"/>
          <c:y val="4.4615615920254037E-2"/>
          <c:w val="0.89069494361985235"/>
          <c:h val="0.886726196995704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нанокомпозиты!$B$3</c:f>
              <c:strCache>
                <c:ptCount val="1"/>
                <c:pt idx="0">
                  <c:v>с наноглинами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нанокомпозиты!$C$2:$E$2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2019</c:v>
                </c:pt>
              </c:numCache>
            </c:numRef>
          </c:cat>
          <c:val>
            <c:numRef>
              <c:f>нанокомпозиты!$C$3:$E$3</c:f>
              <c:numCache>
                <c:formatCode>General</c:formatCode>
                <c:ptCount val="3"/>
                <c:pt idx="0">
                  <c:v>726.1</c:v>
                </c:pt>
                <c:pt idx="1">
                  <c:v>885</c:v>
                </c:pt>
                <c:pt idx="2">
                  <c:v>2544.1999999999998</c:v>
                </c:pt>
              </c:numCache>
            </c:numRef>
          </c:val>
        </c:ser>
        <c:ser>
          <c:idx val="1"/>
          <c:order val="1"/>
          <c:tx>
            <c:strRef>
              <c:f>нанокомпозиты!$B$4</c:f>
              <c:strCache>
                <c:ptCount val="1"/>
                <c:pt idx="0">
                  <c:v>керамические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нанокомпозиты!$C$2:$E$2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2019</c:v>
                </c:pt>
              </c:numCache>
            </c:numRef>
          </c:cat>
          <c:val>
            <c:numRef>
              <c:f>нанокомпозиты!$C$4:$E$4</c:f>
              <c:numCache>
                <c:formatCode>General</c:formatCode>
                <c:ptCount val="3"/>
                <c:pt idx="0">
                  <c:v>77</c:v>
                </c:pt>
                <c:pt idx="1">
                  <c:v>84.9</c:v>
                </c:pt>
                <c:pt idx="2">
                  <c:v>257.10000000000002</c:v>
                </c:pt>
              </c:numCache>
            </c:numRef>
          </c:val>
        </c:ser>
        <c:ser>
          <c:idx val="2"/>
          <c:order val="2"/>
          <c:tx>
            <c:strRef>
              <c:f>нанокомпозиты!$B$5</c:f>
              <c:strCache>
                <c:ptCount val="1"/>
                <c:pt idx="0">
                  <c:v>металл/металлоксидные</c:v>
                </c:pt>
              </c:strCache>
            </c:strRef>
          </c:tx>
          <c:invertIfNegative val="0"/>
          <c:cat>
            <c:numRef>
              <c:f>нанокомпозиты!$C$2:$E$2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2019</c:v>
                </c:pt>
              </c:numCache>
            </c:numRef>
          </c:cat>
          <c:val>
            <c:numRef>
              <c:f>нанокомпозиты!$C$5:$E$5</c:f>
              <c:numCache>
                <c:formatCode>General</c:formatCode>
                <c:ptCount val="3"/>
                <c:pt idx="0">
                  <c:v>158.19999999999999</c:v>
                </c:pt>
                <c:pt idx="1">
                  <c:v>181.6</c:v>
                </c:pt>
                <c:pt idx="2">
                  <c:v>325.8</c:v>
                </c:pt>
              </c:numCache>
            </c:numRef>
          </c:val>
        </c:ser>
        <c:ser>
          <c:idx val="3"/>
          <c:order val="3"/>
          <c:tx>
            <c:strRef>
              <c:f>нанокомпозиты!$B$6</c:f>
              <c:strCache>
                <c:ptCount val="1"/>
                <c:pt idx="0">
                  <c:v>с углеродными нанотрубками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numRef>
              <c:f>нанокомпозиты!$C$2:$E$2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2019</c:v>
                </c:pt>
              </c:numCache>
            </c:numRef>
          </c:cat>
          <c:val>
            <c:numRef>
              <c:f>нанокомпозиты!$C$6:$E$6</c:f>
              <c:numCache>
                <c:formatCode>General</c:formatCode>
                <c:ptCount val="3"/>
                <c:pt idx="0">
                  <c:v>218.1</c:v>
                </c:pt>
                <c:pt idx="1">
                  <c:v>227.8</c:v>
                </c:pt>
                <c:pt idx="2">
                  <c:v>568.9</c:v>
                </c:pt>
              </c:numCache>
            </c:numRef>
          </c:val>
        </c:ser>
        <c:ser>
          <c:idx val="4"/>
          <c:order val="4"/>
          <c:tx>
            <c:strRef>
              <c:f>нанокомпозиты!$B$7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EA22BF"/>
            </a:solidFill>
          </c:spPr>
          <c:invertIfNegative val="0"/>
          <c:cat>
            <c:numRef>
              <c:f>нанокомпозиты!$C$2:$E$2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2019</c:v>
                </c:pt>
              </c:numCache>
            </c:numRef>
          </c:cat>
          <c:val>
            <c:numRef>
              <c:f>нанокомпозиты!$C$7:$E$7</c:f>
              <c:numCache>
                <c:formatCode>General</c:formatCode>
                <c:ptCount val="3"/>
                <c:pt idx="0">
                  <c:v>51.9</c:v>
                </c:pt>
                <c:pt idx="1">
                  <c:v>64.2</c:v>
                </c:pt>
                <c:pt idx="2">
                  <c:v>531.9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721920"/>
        <c:axId val="114723456"/>
      </c:barChart>
      <c:catAx>
        <c:axId val="11472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723456"/>
        <c:crosses val="autoZero"/>
        <c:auto val="1"/>
        <c:lblAlgn val="ctr"/>
        <c:lblOffset val="100"/>
        <c:noMultiLvlLbl val="0"/>
      </c:catAx>
      <c:valAx>
        <c:axId val="114723456"/>
        <c:scaling>
          <c:orientation val="minMax"/>
          <c:max val="45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4721920"/>
        <c:crosses val="autoZero"/>
        <c:crossBetween val="between"/>
        <c:dispUnits>
          <c:builtInUnit val="thousands"/>
        </c:dispUnits>
      </c:valAx>
    </c:plotArea>
    <c:legend>
      <c:legendPos val="t"/>
      <c:layout>
        <c:manualLayout>
          <c:xMode val="edge"/>
          <c:yMode val="edge"/>
          <c:x val="8.0558594188151797E-2"/>
          <c:y val="1.0453643255328769E-3"/>
          <c:w val="0.75159821733316623"/>
          <c:h val="0.1445666210320782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777777777777776E-2"/>
          <c:y val="0"/>
          <c:w val="0.91191797900262472"/>
          <c:h val="1"/>
        </c:manualLayout>
      </c:layout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rgbClr val="006600"/>
              </a:solidFill>
            </c:spPr>
          </c:dPt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нанокомпозиты2!$B$5:$B$7</c:f>
              <c:strCache>
                <c:ptCount val="3"/>
                <c:pt idx="0">
                  <c:v>упаковка</c:v>
                </c:pt>
                <c:pt idx="1">
                  <c:v>огнестойкие материалы</c:v>
                </c:pt>
                <c:pt idx="2">
                  <c:v>автомобилестроение</c:v>
                </c:pt>
              </c:strCache>
            </c:strRef>
          </c:cat>
          <c:val>
            <c:numRef>
              <c:f>нанокомпозиты2!$C$5:$C$7</c:f>
              <c:numCache>
                <c:formatCode>General</c:formatCode>
                <c:ptCount val="3"/>
                <c:pt idx="0">
                  <c:v>93</c:v>
                </c:pt>
                <c:pt idx="1">
                  <c:v>3.7</c:v>
                </c:pt>
                <c:pt idx="2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image" Target="../media/image28.png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0.09139</cdr:x>
      <cdr:y>0.56928</cdr:y>
    </cdr:from>
    <cdr:to>
      <cdr:x>0.19241</cdr:x>
      <cdr:y>0.71636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542925" y="1990725"/>
          <a:ext cx="600075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800"/>
        </a:p>
      </cdr:txBody>
    </cdr:sp>
  </cdr:relSizeAnchor>
  <cdr:relSizeAnchor xmlns:cdr="http://schemas.openxmlformats.org/drawingml/2006/chartDrawing">
    <cdr:from>
      <cdr:x>0</cdr:x>
      <cdr:y>2.66811E-6</cdr:y>
    </cdr:from>
    <cdr:to>
      <cdr:x>0</cdr:x>
      <cdr:y>2.66811E-6</cdr:y>
    </cdr:to>
    <cdr:grpSp>
      <cdr:nvGrpSpPr>
        <cdr:cNvPr id="14" name="Группа 13"/>
        <cdr:cNvGrpSpPr/>
      </cdr:nvGrpSpPr>
      <cdr:grpSpPr>
        <a:xfrm xmlns:a="http://schemas.openxmlformats.org/drawingml/2006/main">
          <a:off x="0" y="12"/>
          <a:ext cx="0" cy="0"/>
          <a:chOff x="0" y="12"/>
          <a:chExt cx="0" cy="0"/>
        </a:xfrm>
      </cdr:grpSpPr>
    </cdr:grpSp>
  </cdr:relSizeAnchor>
  <cdr:relSizeAnchor xmlns:cdr="http://schemas.openxmlformats.org/drawingml/2006/chartDrawing">
    <cdr:from>
      <cdr:x>0.05602</cdr:x>
      <cdr:y>0.83106</cdr:y>
    </cdr:from>
    <cdr:to>
      <cdr:x>0.10843</cdr:x>
      <cdr:y>0.88229</cdr:y>
    </cdr:to>
    <cdr:pic>
      <cdr:nvPicPr>
        <cdr:cNvPr id="1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54003" y="3737737"/>
          <a:ext cx="331214" cy="23042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0.21379</cdr:x>
      <cdr:y>0.72216</cdr:y>
    </cdr:from>
    <cdr:to>
      <cdr:x>0.2668</cdr:x>
      <cdr:y>0.77455</cdr:y>
    </cdr:to>
    <cdr:pic>
      <cdr:nvPicPr>
        <cdr:cNvPr id="1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351084" y="3247974"/>
          <a:ext cx="335011" cy="2356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0.21463</cdr:x>
      <cdr:y>0.67642</cdr:y>
    </cdr:from>
    <cdr:to>
      <cdr:x>0.26933</cdr:x>
      <cdr:y>0.72904</cdr:y>
    </cdr:to>
    <cdr:pic>
      <cdr:nvPicPr>
        <cdr:cNvPr id="1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356400" y="3042227"/>
          <a:ext cx="345654" cy="2366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0.1276</cdr:x>
      <cdr:y>0.66413</cdr:y>
    </cdr:from>
    <cdr:to>
      <cdr:x>0.18064</cdr:x>
      <cdr:y>0.71622</cdr:y>
    </cdr:to>
    <cdr:pic>
      <cdr:nvPicPr>
        <cdr:cNvPr id="1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806410" y="2986961"/>
          <a:ext cx="335201" cy="2342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0.12507</cdr:x>
      <cdr:y>0.29357</cdr:y>
    </cdr:from>
    <cdr:to>
      <cdr:x>0.17772</cdr:x>
      <cdr:y>0.34423</cdr:y>
    </cdr:to>
    <cdr:pic>
      <cdr:nvPicPr>
        <cdr:cNvPr id="1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790406" y="1320365"/>
          <a:ext cx="332730" cy="22784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0.12641</cdr:x>
      <cdr:y>0.35741</cdr:y>
    </cdr:from>
    <cdr:to>
      <cdr:x>0.17728</cdr:x>
      <cdr:y>0.40635</cdr:y>
    </cdr:to>
    <cdr:pic>
      <cdr:nvPicPr>
        <cdr:cNvPr id="2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/>
        <a:stretch xmlns:a="http://schemas.openxmlformats.org/drawingml/2006/main">
          <a:fillRect/>
        </a:stretch>
      </cdr:blipFill>
      <cdr:spPr>
        <a:xfrm xmlns:a="http://schemas.openxmlformats.org/drawingml/2006/main">
          <a:off x="798874" y="1607469"/>
          <a:ext cx="321472" cy="22012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0.12439</cdr:x>
      <cdr:y>0.53901</cdr:y>
    </cdr:from>
    <cdr:to>
      <cdr:x>0.17877</cdr:x>
      <cdr:y>0.59164</cdr:y>
    </cdr:to>
    <cdr:pic>
      <cdr:nvPicPr>
        <cdr:cNvPr id="2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/>
        <a:stretch xmlns:a="http://schemas.openxmlformats.org/drawingml/2006/main">
          <a:fillRect/>
        </a:stretch>
      </cdr:blipFill>
      <cdr:spPr>
        <a:xfrm xmlns:a="http://schemas.openxmlformats.org/drawingml/2006/main">
          <a:off x="786103" y="2424222"/>
          <a:ext cx="343657" cy="2367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0.12507</cdr:x>
      <cdr:y>0.77165</cdr:y>
    </cdr:from>
    <cdr:to>
      <cdr:x>0.17896</cdr:x>
      <cdr:y>0.82269</cdr:y>
    </cdr:to>
    <cdr:pic>
      <cdr:nvPicPr>
        <cdr:cNvPr id="2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8"/>
        <a:stretch xmlns:a="http://schemas.openxmlformats.org/drawingml/2006/main">
          <a:fillRect/>
        </a:stretch>
      </cdr:blipFill>
      <cdr:spPr>
        <a:xfrm xmlns:a="http://schemas.openxmlformats.org/drawingml/2006/main">
          <a:off x="790418" y="3470555"/>
          <a:ext cx="340561" cy="22954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0.12854</cdr:x>
      <cdr:y>0.60411</cdr:y>
    </cdr:from>
    <cdr:to>
      <cdr:x>0.18233</cdr:x>
      <cdr:y>0.65586</cdr:y>
    </cdr:to>
    <cdr:pic>
      <cdr:nvPicPr>
        <cdr:cNvPr id="2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9"/>
        <a:stretch xmlns:a="http://schemas.openxmlformats.org/drawingml/2006/main">
          <a:fillRect/>
        </a:stretch>
      </cdr:blipFill>
      <cdr:spPr>
        <a:xfrm xmlns:a="http://schemas.openxmlformats.org/drawingml/2006/main">
          <a:off x="812361" y="2717036"/>
          <a:ext cx="339883" cy="23274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0.12824</cdr:x>
      <cdr:y>0.41213</cdr:y>
    </cdr:from>
    <cdr:to>
      <cdr:x>0.18233</cdr:x>
      <cdr:y>0.4628</cdr:y>
    </cdr:to>
    <cdr:pic>
      <cdr:nvPicPr>
        <cdr:cNvPr id="2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0"/>
        <a:stretch xmlns:a="http://schemas.openxmlformats.org/drawingml/2006/main">
          <a:fillRect/>
        </a:stretch>
      </cdr:blipFill>
      <cdr:spPr>
        <a:xfrm xmlns:a="http://schemas.openxmlformats.org/drawingml/2006/main">
          <a:off x="810454" y="1853605"/>
          <a:ext cx="341790" cy="2278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0.12614</cdr:x>
      <cdr:y>0.47991</cdr:y>
    </cdr:from>
    <cdr:to>
      <cdr:x>0.18013</cdr:x>
      <cdr:y>0.53269</cdr:y>
    </cdr:to>
    <cdr:pic>
      <cdr:nvPicPr>
        <cdr:cNvPr id="2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1"/>
        <a:stretch xmlns:a="http://schemas.openxmlformats.org/drawingml/2006/main">
          <a:fillRect/>
        </a:stretch>
      </cdr:blipFill>
      <cdr:spPr>
        <a:xfrm xmlns:a="http://schemas.openxmlformats.org/drawingml/2006/main">
          <a:off x="797135" y="2158409"/>
          <a:ext cx="341217" cy="2373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0.13012</cdr:x>
      <cdr:y>0.83231</cdr:y>
    </cdr:from>
    <cdr:to>
      <cdr:x>0.18233</cdr:x>
      <cdr:y>0.88229</cdr:y>
    </cdr:to>
    <cdr:pic>
      <cdr:nvPicPr>
        <cdr:cNvPr id="2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2"/>
        <a:stretch xmlns:a="http://schemas.openxmlformats.org/drawingml/2006/main">
          <a:fillRect/>
        </a:stretch>
      </cdr:blipFill>
      <cdr:spPr>
        <a:xfrm xmlns:a="http://schemas.openxmlformats.org/drawingml/2006/main">
          <a:off x="822316" y="3743371"/>
          <a:ext cx="329928" cy="22479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0.12676</cdr:x>
      <cdr:y>0.71858</cdr:y>
    </cdr:from>
    <cdr:to>
      <cdr:x>0.17896</cdr:x>
      <cdr:y>0.77051</cdr:y>
    </cdr:to>
    <cdr:pic>
      <cdr:nvPicPr>
        <cdr:cNvPr id="2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3"/>
        <a:stretch xmlns:a="http://schemas.openxmlformats.org/drawingml/2006/main">
          <a:fillRect/>
        </a:stretch>
      </cdr:blipFill>
      <cdr:spPr>
        <a:xfrm xmlns:a="http://schemas.openxmlformats.org/drawingml/2006/main">
          <a:off x="801051" y="3231879"/>
          <a:ext cx="329928" cy="23352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0.34414</cdr:x>
      <cdr:y>0.58865</cdr:y>
    </cdr:from>
    <cdr:to>
      <cdr:x>0.40663</cdr:x>
      <cdr:y>0.65012</cdr:y>
    </cdr:to>
    <cdr:pic>
      <cdr:nvPicPr>
        <cdr:cNvPr id="2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4"/>
        <a:stretch xmlns:a="http://schemas.openxmlformats.org/drawingml/2006/main">
          <a:fillRect/>
        </a:stretch>
      </cdr:blipFill>
      <cdr:spPr>
        <a:xfrm xmlns:a="http://schemas.openxmlformats.org/drawingml/2006/main">
          <a:off x="2174857" y="2647507"/>
          <a:ext cx="394913" cy="27644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0.34498</cdr:x>
      <cdr:y>0.52482</cdr:y>
    </cdr:from>
    <cdr:to>
      <cdr:x>0.4018</cdr:x>
      <cdr:y>0.57835</cdr:y>
    </cdr:to>
    <cdr:pic>
      <cdr:nvPicPr>
        <cdr:cNvPr id="2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5"/>
        <a:stretch xmlns:a="http://schemas.openxmlformats.org/drawingml/2006/main">
          <a:fillRect/>
        </a:stretch>
      </cdr:blipFill>
      <cdr:spPr>
        <a:xfrm xmlns:a="http://schemas.openxmlformats.org/drawingml/2006/main">
          <a:off x="2180134" y="2360427"/>
          <a:ext cx="359090" cy="2407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0.34222</cdr:x>
      <cdr:y>0.45468</cdr:y>
    </cdr:from>
    <cdr:to>
      <cdr:x>0.4018</cdr:x>
      <cdr:y>0.51235</cdr:y>
    </cdr:to>
    <cdr:pic>
      <cdr:nvPicPr>
        <cdr:cNvPr id="3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6"/>
        <a:stretch xmlns:a="http://schemas.openxmlformats.org/drawingml/2006/main">
          <a:fillRect/>
        </a:stretch>
      </cdr:blipFill>
      <cdr:spPr>
        <a:xfrm xmlns:a="http://schemas.openxmlformats.org/drawingml/2006/main">
          <a:off x="2162695" y="2044940"/>
          <a:ext cx="376529" cy="25937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0.33693</cdr:x>
      <cdr:y>0.3822</cdr:y>
    </cdr:from>
    <cdr:to>
      <cdr:x>0.39812</cdr:x>
      <cdr:y>0.4421</cdr:y>
    </cdr:to>
    <cdr:pic>
      <cdr:nvPicPr>
        <cdr:cNvPr id="3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7"/>
        <a:stretch xmlns:a="http://schemas.openxmlformats.org/drawingml/2006/main">
          <a:fillRect/>
        </a:stretch>
      </cdr:blipFill>
      <cdr:spPr>
        <a:xfrm xmlns:a="http://schemas.openxmlformats.org/drawingml/2006/main">
          <a:off x="2129267" y="1718985"/>
          <a:ext cx="386688" cy="26938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0.33872</cdr:x>
      <cdr:y>0.32465</cdr:y>
    </cdr:from>
    <cdr:to>
      <cdr:x>0.39657</cdr:x>
      <cdr:y>0.3822</cdr:y>
    </cdr:to>
    <cdr:pic>
      <cdr:nvPicPr>
        <cdr:cNvPr id="3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8"/>
        <a:stretch xmlns:a="http://schemas.openxmlformats.org/drawingml/2006/main">
          <a:fillRect/>
        </a:stretch>
      </cdr:blipFill>
      <cdr:spPr>
        <a:xfrm xmlns:a="http://schemas.openxmlformats.org/drawingml/2006/main">
          <a:off x="2140602" y="1460147"/>
          <a:ext cx="365610" cy="25883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0.27015</cdr:x>
      <cdr:y>0.35126</cdr:y>
    </cdr:from>
    <cdr:to>
      <cdr:x>0.32804</cdr:x>
      <cdr:y>0.40696</cdr:y>
    </cdr:to>
    <cdr:pic>
      <cdr:nvPicPr>
        <cdr:cNvPr id="3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9"/>
        <a:stretch xmlns:a="http://schemas.openxmlformats.org/drawingml/2006/main">
          <a:fillRect/>
        </a:stretch>
      </cdr:blipFill>
      <cdr:spPr>
        <a:xfrm xmlns:a="http://schemas.openxmlformats.org/drawingml/2006/main">
          <a:off x="1707275" y="1579800"/>
          <a:ext cx="365847" cy="2505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0.27015</cdr:x>
      <cdr:y>0.28598</cdr:y>
    </cdr:from>
    <cdr:to>
      <cdr:x>0.32688</cdr:x>
      <cdr:y>0.34205</cdr:y>
    </cdr:to>
    <cdr:pic>
      <cdr:nvPicPr>
        <cdr:cNvPr id="3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0"/>
        <a:stretch xmlns:a="http://schemas.openxmlformats.org/drawingml/2006/main">
          <a:fillRect/>
        </a:stretch>
      </cdr:blipFill>
      <cdr:spPr>
        <a:xfrm xmlns:a="http://schemas.openxmlformats.org/drawingml/2006/main">
          <a:off x="1707275" y="1286237"/>
          <a:ext cx="358527" cy="2521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0.27015</cdr:x>
      <cdr:y>0.42415</cdr:y>
    </cdr:from>
    <cdr:to>
      <cdr:x>0.33223</cdr:x>
      <cdr:y>0.4852</cdr:y>
    </cdr:to>
    <cdr:pic>
      <cdr:nvPicPr>
        <cdr:cNvPr id="3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1"/>
        <a:stretch xmlns:a="http://schemas.openxmlformats.org/drawingml/2006/main">
          <a:fillRect/>
        </a:stretch>
      </cdr:blipFill>
      <cdr:spPr>
        <a:xfrm xmlns:a="http://schemas.openxmlformats.org/drawingml/2006/main">
          <a:off x="1707275" y="1907638"/>
          <a:ext cx="392324" cy="27460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0.27015</cdr:x>
      <cdr:y>0.50118</cdr:y>
    </cdr:from>
    <cdr:to>
      <cdr:x>0.32891</cdr:x>
      <cdr:y>0.55682</cdr:y>
    </cdr:to>
    <cdr:pic>
      <cdr:nvPicPr>
        <cdr:cNvPr id="3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2"/>
        <a:stretch xmlns:a="http://schemas.openxmlformats.org/drawingml/2006/main">
          <a:fillRect/>
        </a:stretch>
      </cdr:blipFill>
      <cdr:spPr>
        <a:xfrm xmlns:a="http://schemas.openxmlformats.org/drawingml/2006/main">
          <a:off x="1707275" y="2254102"/>
          <a:ext cx="371355" cy="25025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0.27015</cdr:x>
      <cdr:y>0.56695</cdr:y>
    </cdr:from>
    <cdr:to>
      <cdr:x>0.32797</cdr:x>
      <cdr:y>0.62382</cdr:y>
    </cdr:to>
    <cdr:pic>
      <cdr:nvPicPr>
        <cdr:cNvPr id="3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3"/>
        <a:stretch xmlns:a="http://schemas.openxmlformats.org/drawingml/2006/main">
          <a:fillRect/>
        </a:stretch>
      </cdr:blipFill>
      <cdr:spPr>
        <a:xfrm xmlns:a="http://schemas.openxmlformats.org/drawingml/2006/main">
          <a:off x="1707275" y="2549887"/>
          <a:ext cx="365404" cy="25579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0.48517</cdr:x>
      <cdr:y>0.43571</cdr:y>
    </cdr:from>
    <cdr:to>
      <cdr:x>0.54742</cdr:x>
      <cdr:y>0.49722</cdr:y>
    </cdr:to>
    <cdr:pic>
      <cdr:nvPicPr>
        <cdr:cNvPr id="3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4"/>
        <a:stretch xmlns:a="http://schemas.openxmlformats.org/drawingml/2006/main">
          <a:fillRect/>
        </a:stretch>
      </cdr:blipFill>
      <cdr:spPr>
        <a:xfrm xmlns:a="http://schemas.openxmlformats.org/drawingml/2006/main">
          <a:off x="3066114" y="1959639"/>
          <a:ext cx="393395" cy="27664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0.48455</cdr:x>
      <cdr:y>0.36974</cdr:y>
    </cdr:from>
    <cdr:to>
      <cdr:x>0.54405</cdr:x>
      <cdr:y>0.42763</cdr:y>
    </cdr:to>
    <cdr:pic>
      <cdr:nvPicPr>
        <cdr:cNvPr id="3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5"/>
        <a:stretch xmlns:a="http://schemas.openxmlformats.org/drawingml/2006/main">
          <a:fillRect/>
        </a:stretch>
      </cdr:blipFill>
      <cdr:spPr>
        <a:xfrm xmlns:a="http://schemas.openxmlformats.org/drawingml/2006/main">
          <a:off x="3062179" y="1662947"/>
          <a:ext cx="376066" cy="2603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0.48599</cdr:x>
      <cdr:y>0.30089</cdr:y>
    </cdr:from>
    <cdr:to>
      <cdr:x>0.54574</cdr:x>
      <cdr:y>0.35809</cdr:y>
    </cdr:to>
    <cdr:pic>
      <cdr:nvPicPr>
        <cdr:cNvPr id="4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6"/>
        <a:stretch xmlns:a="http://schemas.openxmlformats.org/drawingml/2006/main">
          <a:fillRect/>
        </a:stretch>
      </cdr:blipFill>
      <cdr:spPr>
        <a:xfrm xmlns:a="http://schemas.openxmlformats.org/drawingml/2006/main">
          <a:off x="3071292" y="1353257"/>
          <a:ext cx="377584" cy="2572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0.48768</cdr:x>
      <cdr:y>0.2275</cdr:y>
    </cdr:from>
    <cdr:to>
      <cdr:x>0.55247</cdr:x>
      <cdr:y>0.28954</cdr:y>
    </cdr:to>
    <cdr:pic>
      <cdr:nvPicPr>
        <cdr:cNvPr id="4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7"/>
        <a:stretch xmlns:a="http://schemas.openxmlformats.org/drawingml/2006/main">
          <a:fillRect/>
        </a:stretch>
      </cdr:blipFill>
      <cdr:spPr>
        <a:xfrm xmlns:a="http://schemas.openxmlformats.org/drawingml/2006/main">
          <a:off x="3081971" y="1023212"/>
          <a:ext cx="409436" cy="27899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0.48455</cdr:x>
      <cdr:y>0.15613</cdr:y>
    </cdr:from>
    <cdr:to>
      <cdr:x>0.55003</cdr:x>
      <cdr:y>0.21945</cdr:y>
    </cdr:to>
    <cdr:pic>
      <cdr:nvPicPr>
        <cdr:cNvPr id="4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8"/>
        <a:stretch xmlns:a="http://schemas.openxmlformats.org/drawingml/2006/main">
          <a:fillRect/>
        </a:stretch>
      </cdr:blipFill>
      <cdr:spPr>
        <a:xfrm xmlns:a="http://schemas.openxmlformats.org/drawingml/2006/main">
          <a:off x="3062205" y="702187"/>
          <a:ext cx="413805" cy="28479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0.48287</cdr:x>
      <cdr:y>0.08179</cdr:y>
    </cdr:from>
    <cdr:to>
      <cdr:x>0.54574</cdr:x>
      <cdr:y>0.14068</cdr:y>
    </cdr:to>
    <cdr:pic>
      <cdr:nvPicPr>
        <cdr:cNvPr id="4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9"/>
        <a:stretch xmlns:a="http://schemas.openxmlformats.org/drawingml/2006/main">
          <a:fillRect/>
        </a:stretch>
      </cdr:blipFill>
      <cdr:spPr>
        <a:xfrm xmlns:a="http://schemas.openxmlformats.org/drawingml/2006/main">
          <a:off x="3051571" y="367865"/>
          <a:ext cx="397306" cy="26486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0.63429</cdr:x>
      <cdr:y>0.31421</cdr:y>
    </cdr:from>
    <cdr:to>
      <cdr:x>0.69884</cdr:x>
      <cdr:y>0.37433</cdr:y>
    </cdr:to>
    <cdr:pic>
      <cdr:nvPicPr>
        <cdr:cNvPr id="4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0"/>
        <a:stretch xmlns:a="http://schemas.openxmlformats.org/drawingml/2006/main">
          <a:fillRect/>
        </a:stretch>
      </cdr:blipFill>
      <cdr:spPr>
        <a:xfrm xmlns:a="http://schemas.openxmlformats.org/drawingml/2006/main">
          <a:off x="4008502" y="1413162"/>
          <a:ext cx="407937" cy="2704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0.63597</cdr:x>
      <cdr:y>0.16978</cdr:y>
    </cdr:from>
    <cdr:to>
      <cdr:x>0.70221</cdr:x>
      <cdr:y>0.23493</cdr:y>
    </cdr:to>
    <cdr:pic>
      <cdr:nvPicPr>
        <cdr:cNvPr id="4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1"/>
        <a:stretch xmlns:a="http://schemas.openxmlformats.org/drawingml/2006/main">
          <a:fillRect/>
        </a:stretch>
      </cdr:blipFill>
      <cdr:spPr>
        <a:xfrm xmlns:a="http://schemas.openxmlformats.org/drawingml/2006/main">
          <a:off x="4019132" y="763595"/>
          <a:ext cx="418573" cy="29303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0.63421</cdr:x>
      <cdr:y>0.24065</cdr:y>
    </cdr:from>
    <cdr:to>
      <cdr:x>0.70389</cdr:x>
      <cdr:y>0.3095</cdr:y>
    </cdr:to>
    <cdr:pic>
      <cdr:nvPicPr>
        <cdr:cNvPr id="4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2"/>
        <a:stretch xmlns:a="http://schemas.openxmlformats.org/drawingml/2006/main">
          <a:fillRect/>
        </a:stretch>
      </cdr:blipFill>
      <cdr:spPr>
        <a:xfrm xmlns:a="http://schemas.openxmlformats.org/drawingml/2006/main">
          <a:off x="4008018" y="1082325"/>
          <a:ext cx="440318" cy="3096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0.56256</cdr:x>
      <cdr:y>0.31193</cdr:y>
    </cdr:from>
    <cdr:to>
      <cdr:x>0.62649</cdr:x>
      <cdr:y>0.37351</cdr:y>
    </cdr:to>
    <cdr:pic>
      <cdr:nvPicPr>
        <cdr:cNvPr id="4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3"/>
        <a:stretch xmlns:a="http://schemas.openxmlformats.org/drawingml/2006/main">
          <a:fillRect/>
        </a:stretch>
      </cdr:blipFill>
      <cdr:spPr>
        <a:xfrm xmlns:a="http://schemas.openxmlformats.org/drawingml/2006/main">
          <a:off x="3555210" y="1402931"/>
          <a:ext cx="404029" cy="2769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0.56194</cdr:x>
      <cdr:y>0.24238</cdr:y>
    </cdr:from>
    <cdr:to>
      <cdr:x>0.62481</cdr:x>
      <cdr:y>0.30323</cdr:y>
    </cdr:to>
    <cdr:pic>
      <cdr:nvPicPr>
        <cdr:cNvPr id="48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4"/>
        <a:stretch xmlns:a="http://schemas.openxmlformats.org/drawingml/2006/main">
          <a:fillRect/>
        </a:stretch>
      </cdr:blipFill>
      <cdr:spPr>
        <a:xfrm xmlns:a="http://schemas.openxmlformats.org/drawingml/2006/main">
          <a:off x="3551299" y="1090114"/>
          <a:ext cx="397307" cy="27369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0.56194</cdr:x>
      <cdr:y>0.18482</cdr:y>
    </cdr:from>
    <cdr:to>
      <cdr:x>0.61977</cdr:x>
      <cdr:y>0.24197</cdr:y>
    </cdr:to>
    <cdr:pic>
      <cdr:nvPicPr>
        <cdr:cNvPr id="49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5"/>
        <a:stretch xmlns:a="http://schemas.openxmlformats.org/drawingml/2006/main">
          <a:fillRect/>
        </a:stretch>
      </cdr:blipFill>
      <cdr:spPr>
        <a:xfrm xmlns:a="http://schemas.openxmlformats.org/drawingml/2006/main">
          <a:off x="3551252" y="831263"/>
          <a:ext cx="365457" cy="2570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0.56026</cdr:x>
      <cdr:y>0.11743</cdr:y>
    </cdr:from>
    <cdr:to>
      <cdr:x>0.6164</cdr:x>
      <cdr:y>0.17238</cdr:y>
    </cdr:to>
    <cdr:pic>
      <cdr:nvPicPr>
        <cdr:cNvPr id="50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6"/>
        <a:stretch xmlns:a="http://schemas.openxmlformats.org/drawingml/2006/main">
          <a:fillRect/>
        </a:stretch>
      </cdr:blipFill>
      <cdr:spPr>
        <a:xfrm xmlns:a="http://schemas.openxmlformats.org/drawingml/2006/main">
          <a:off x="3540667" y="528135"/>
          <a:ext cx="354777" cy="24716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0.7123</cdr:x>
      <cdr:y>0.24027</cdr:y>
    </cdr:from>
    <cdr:to>
      <cdr:x>0.77624</cdr:x>
      <cdr:y>0.30049</cdr:y>
    </cdr:to>
    <cdr:pic>
      <cdr:nvPicPr>
        <cdr:cNvPr id="51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7"/>
        <a:stretch xmlns:a="http://schemas.openxmlformats.org/drawingml/2006/main">
          <a:fillRect/>
        </a:stretch>
      </cdr:blipFill>
      <cdr:spPr>
        <a:xfrm xmlns:a="http://schemas.openxmlformats.org/drawingml/2006/main">
          <a:off x="4501500" y="1080629"/>
          <a:ext cx="404058" cy="27083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0.37315</cdr:x>
      <cdr:y>0.26923</cdr:y>
    </cdr:from>
    <cdr:to>
      <cdr:x>0.6953</cdr:x>
      <cdr:y>0.73512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955817" y="1523778"/>
          <a:ext cx="2551832" cy="2636875"/>
        </a:xfrm>
        <a:prstGeom xmlns:a="http://schemas.openxmlformats.org/drawingml/2006/main" prst="ellipse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chemeClr val="bg1">
              <a:lumMod val="75000"/>
            </a:schemeClr>
          </a:solidFill>
          <a:prstDash val="sysDot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pPr algn="ctr"/>
          <a:r>
            <a:rPr lang="en-US" sz="1600" dirty="0" smtClean="0">
              <a:solidFill>
                <a:schemeClr val="tx1"/>
              </a:solidFill>
            </a:rPr>
            <a:t>25 </a:t>
          </a:r>
          <a:r>
            <a:rPr lang="ru-RU" sz="1600" dirty="0" smtClean="0">
              <a:solidFill>
                <a:schemeClr val="tx1"/>
              </a:solidFill>
            </a:rPr>
            <a:t>основных </a:t>
          </a:r>
          <a:r>
            <a:rPr lang="ru-RU" sz="1600" dirty="0" err="1" smtClean="0">
              <a:solidFill>
                <a:schemeClr val="tx1"/>
              </a:solidFill>
            </a:rPr>
            <a:t>патенто</a:t>
          </a:r>
          <a:r>
            <a:rPr lang="ru-RU" sz="1600" dirty="0" smtClean="0">
              <a:solidFill>
                <a:schemeClr val="tx1"/>
              </a:solidFill>
            </a:rPr>
            <a:t>-обладателей владеют 10% патентов</a:t>
          </a:r>
        </a:p>
        <a:p xmlns:a="http://schemas.openxmlformats.org/drawingml/2006/main">
          <a:pPr algn="ctr"/>
          <a:endParaRPr lang="ru-RU" sz="14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759" cy="494984"/>
          </a:xfrm>
          <a:prstGeom prst="rect">
            <a:avLst/>
          </a:prstGeom>
        </p:spPr>
        <p:txBody>
          <a:bodyPr vert="horz" lIns="91157" tIns="45579" rIns="91157" bIns="455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57" y="0"/>
            <a:ext cx="2944759" cy="494984"/>
          </a:xfrm>
          <a:prstGeom prst="rect">
            <a:avLst/>
          </a:prstGeom>
        </p:spPr>
        <p:txBody>
          <a:bodyPr vert="horz" lIns="91157" tIns="45579" rIns="91157" bIns="45579" rtlCol="0"/>
          <a:lstStyle>
            <a:lvl1pPr algn="r">
              <a:defRPr sz="1200"/>
            </a:lvl1pPr>
          </a:lstStyle>
          <a:p>
            <a:fld id="{9AE65B2E-785B-4B7B-A9D4-475B7FDA4E4D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9436"/>
            <a:ext cx="2944759" cy="494984"/>
          </a:xfrm>
          <a:prstGeom prst="rect">
            <a:avLst/>
          </a:prstGeom>
        </p:spPr>
        <p:txBody>
          <a:bodyPr vert="horz" lIns="91157" tIns="45579" rIns="91157" bIns="455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57" y="9409436"/>
            <a:ext cx="2944759" cy="494984"/>
          </a:xfrm>
          <a:prstGeom prst="rect">
            <a:avLst/>
          </a:prstGeom>
        </p:spPr>
        <p:txBody>
          <a:bodyPr vert="horz" lIns="91157" tIns="45579" rIns="91157" bIns="45579" rtlCol="0" anchor="b"/>
          <a:lstStyle>
            <a:lvl1pPr algn="r">
              <a:defRPr sz="1200"/>
            </a:lvl1pPr>
          </a:lstStyle>
          <a:p>
            <a:fld id="{CC239056-6BC3-4D37-86E1-B933E3B5CD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381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44283" cy="495300"/>
          </a:xfrm>
          <a:prstGeom prst="rect">
            <a:avLst/>
          </a:prstGeom>
        </p:spPr>
        <p:txBody>
          <a:bodyPr vert="horz" lIns="91241" tIns="45619" rIns="91241" bIns="456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50" y="4"/>
            <a:ext cx="2944283" cy="495300"/>
          </a:xfrm>
          <a:prstGeom prst="rect">
            <a:avLst/>
          </a:prstGeom>
        </p:spPr>
        <p:txBody>
          <a:bodyPr vert="horz" lIns="91241" tIns="45619" rIns="91241" bIns="45619" rtlCol="0"/>
          <a:lstStyle>
            <a:lvl1pPr algn="r">
              <a:defRPr sz="1200"/>
            </a:lvl1pPr>
          </a:lstStyle>
          <a:p>
            <a:fld id="{6A3D6676-7770-4E3E-9175-FE88F9096C16}" type="datetimeFigureOut">
              <a:rPr lang="ru-RU" smtClean="0"/>
              <a:t>15.06.2015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4538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41" tIns="45619" rIns="91241" bIns="4561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1"/>
            <a:ext cx="5435600" cy="4457700"/>
          </a:xfrm>
          <a:prstGeom prst="rect">
            <a:avLst/>
          </a:prstGeom>
        </p:spPr>
        <p:txBody>
          <a:bodyPr vert="horz" lIns="91241" tIns="45619" rIns="91241" bIns="4561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08986"/>
            <a:ext cx="2944283" cy="495300"/>
          </a:xfrm>
          <a:prstGeom prst="rect">
            <a:avLst/>
          </a:prstGeom>
        </p:spPr>
        <p:txBody>
          <a:bodyPr vert="horz" lIns="91241" tIns="45619" rIns="91241" bIns="456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50" y="9408986"/>
            <a:ext cx="2944283" cy="495300"/>
          </a:xfrm>
          <a:prstGeom prst="rect">
            <a:avLst/>
          </a:prstGeom>
        </p:spPr>
        <p:txBody>
          <a:bodyPr vert="horz" lIns="91241" tIns="45619" rIns="91241" bIns="45619" rtlCol="0" anchor="b"/>
          <a:lstStyle>
            <a:lvl1pPr algn="r">
              <a:defRPr sz="1200"/>
            </a:lvl1pPr>
          </a:lstStyle>
          <a:p>
            <a:fld id="{C477A7A2-53AC-4C9A-9E8D-B961A1E01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2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90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81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70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62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54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43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34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24" algn="l" defTabSz="9135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4915" fontAlgn="base">
              <a:spcBef>
                <a:spcPct val="0"/>
              </a:spcBef>
              <a:spcAft>
                <a:spcPct val="0"/>
              </a:spcAft>
              <a:buSzPct val="100000"/>
            </a:pPr>
            <a:fld id="{8A760A16-F74F-426C-A2CB-F3BF5023546D}" type="slidenum">
              <a:rPr lang="ru-RU">
                <a:solidFill>
                  <a:srgbClr val="000000"/>
                </a:solidFill>
              </a:rPr>
              <a:pPr defTabSz="924915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61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23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3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3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65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74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1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89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00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1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77A7A2-53AC-4C9A-9E8D-B961A1E0198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2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6153058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4" y="188642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85" tIns="45642" rIns="91285" bIns="456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43005501"/>
      </p:ext>
    </p:extLst>
  </p:cSld>
  <p:clrMapOvr>
    <a:masterClrMapping/>
  </p:clrMapOvr>
  <p:transition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12421" y="6453188"/>
            <a:ext cx="298938" cy="304800"/>
          </a:xfrm>
          <a:prstGeom prst="rect">
            <a:avLst/>
          </a:prstGeom>
        </p:spPr>
        <p:txBody>
          <a:bodyPr lIns="89281" tIns="44641" rIns="89281" bIns="44641"/>
          <a:lstStyle>
            <a:lvl1pPr>
              <a:defRPr/>
            </a:lvl1pPr>
          </a:lstStyle>
          <a:p>
            <a:pPr defTabSz="912854"/>
            <a:fld id="{1B65A904-F962-44DE-8BCB-65FC091CE979}" type="slidenum">
              <a:rPr lang="de-DE" smtClean="0">
                <a:solidFill>
                  <a:prstClr val="black"/>
                </a:solidFill>
              </a:rPr>
              <a:pPr defTabSz="912854"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218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4" y="188642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10027205"/>
      </p:ext>
    </p:extLst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67" tIns="45683" rIns="91367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8567851"/>
      </p:ext>
    </p:extLst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53585" y="1292913"/>
            <a:ext cx="8438320" cy="509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249899" indent="-249899" algn="l" defTabSz="903144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  <a:def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Wizard Chart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8408" y="53576"/>
            <a:ext cx="8680777" cy="8344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60297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284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147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159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99196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5570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004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16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1735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60409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912762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9614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884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79954"/>
      </p:ext>
    </p:extLst>
  </p:cSld>
  <p:clrMapOvr>
    <a:masterClrMapping/>
  </p:clrMapOvr>
  <p:hf hdr="0" dt="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2F440B0F-474A-482A-BB4B-EEF8B38AD821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334593505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0B3A671E-6440-4A72-A30D-B28716255CAD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5482078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82045A48-B931-40B4-A9C7-435B68260DF5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20396632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847852BD-56CE-4455-844E-5448D119F903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167391409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40666CB1-3CBF-44CF-90B0-090F3812068B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12436396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3197F0C6-81FA-4A19-8852-30C1C44378E4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14418162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AF287AA3-9FCC-4DD0-A6AD-3A8A28502FEB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408110904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83C23302-3156-4758-8CF1-6DF7AA832AAC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18998738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9AC8A325-BDA3-4AEF-AA9E-D628536135AD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402323321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DD792B27-7C0D-418E-9CC5-323791023F26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4267630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 altLang="ru-RU"/>
              <a:t>Страница </a:t>
            </a:r>
            <a:fld id="{ED6A5D40-D367-4823-8CB3-CD8D80A4AC55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</p:spTree>
    <p:extLst>
      <p:ext uri="{BB962C8B-B14F-4D97-AF65-F5344CB8AC3E}">
        <p14:creationId xmlns:p14="http://schemas.microsoft.com/office/powerpoint/2010/main" val="103841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26727021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05387234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983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08797163"/>
      </p:ext>
    </p:extLst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33900" y="1600200"/>
            <a:ext cx="3925888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33900" y="3938588"/>
            <a:ext cx="3925888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0438" y="6286500"/>
            <a:ext cx="2133600" cy="3651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ru-RU" sz="12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Стр. </a:t>
            </a:r>
            <a:fld id="{27BED3CF-0DB0-4F2D-BC6D-9AC54BB4F74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72188" y="635793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286125" y="642143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Стр. </a:t>
            </a:r>
            <a:fld id="{A50CBF4D-7862-436F-B4B5-F087BEA4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B117-0584-4D32-94C5-00202554D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7539-AF1A-4F09-B192-340A6B25B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91793746"/>
      </p:ext>
    </p:extLst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6DC0-8B26-4C84-90A2-9F54B401F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0135-CE5F-4C8F-804D-7573AF032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3BC29-1C6D-44F4-BEDB-8F757DEDB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E3338-B2A7-4298-979D-A2F8F43DF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1B32C-DF8F-4674-8478-A9A7E821B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2BCA-736D-4BA5-9E17-61356DD9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0754-C786-417E-B8AF-2FE8A1678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07257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217749" y="170080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Headline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63722630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6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image" Target="../media/image9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9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6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image" Target="../media/image9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image" Target="../media/image6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image" Target="../media/image9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6" Type="http://schemas.openxmlformats.org/officeDocument/2006/relationships/image" Target="../media/image10.emf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8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8.xml"/><Relationship Id="rId14" Type="http://schemas.openxmlformats.org/officeDocument/2006/relationships/image" Target="../media/image1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558" y="1600200"/>
            <a:ext cx="78428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pic>
        <p:nvPicPr>
          <p:cNvPr id="2054" name="Picture 14" descr="Рисунок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3131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6" cstate="screen"/>
          <a:srcRect t="-87354" b="-87354"/>
          <a:stretch>
            <a:fillRect/>
          </a:stretch>
        </p:blipFill>
        <p:spPr bwMode="auto">
          <a:xfrm flipV="1">
            <a:off x="468313" y="946256"/>
            <a:ext cx="7831754" cy="82205"/>
          </a:xfrm>
          <a:prstGeom prst="rect">
            <a:avLst/>
          </a:prstGeom>
          <a:noFill/>
        </p:spPr>
      </p:pic>
      <p:pic>
        <p:nvPicPr>
          <p:cNvPr id="8" name="Изображение 1" descr="logo_eng_horizon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96423" y="6319306"/>
            <a:ext cx="44427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0319726E-A3A0-474A-BC05-25F66504D76D}" type="slidenum">
              <a:rPr lang="en-US" sz="1400" b="1" smtClean="0">
                <a:solidFill>
                  <a:schemeClr val="bg1"/>
                </a:solidFill>
              </a:r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9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0" r:id="rId2"/>
    <p:sldLayoutId id="2147483692" r:id="rId3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5pPr>
      <a:lvl6pPr marL="45679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358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037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716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2284" indent="-28549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977" indent="-22839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766" indent="-22839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5558" indent="-228396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234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913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5931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2720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1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2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3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3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2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2" y="188640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558" y="1600200"/>
            <a:ext cx="78428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58" tIns="45678" rIns="91358" bIns="4567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pic>
        <p:nvPicPr>
          <p:cNvPr id="2054" name="Picture 14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1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4" cstate="screen"/>
          <a:srcRect t="-87354" b="-87354"/>
          <a:stretch>
            <a:fillRect/>
          </a:stretch>
        </p:blipFill>
        <p:spPr bwMode="auto">
          <a:xfrm flipV="1">
            <a:off x="468313" y="946256"/>
            <a:ext cx="7831754" cy="82205"/>
          </a:xfrm>
          <a:prstGeom prst="rect">
            <a:avLst/>
          </a:prstGeom>
          <a:noFill/>
        </p:spPr>
      </p:pic>
      <p:pic>
        <p:nvPicPr>
          <p:cNvPr id="8" name="Изображение 1" descr="logo_eng_horizon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96423" y="6319306"/>
            <a:ext cx="444279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0319726E-A3A0-474A-BC05-25F66504D76D}" type="slidenum">
              <a:rPr lang="en-US" sz="1400" b="1" smtClean="0">
                <a:solidFill>
                  <a:prstClr val="white"/>
                </a:solidFill>
              </a:rPr>
              <a:pPr/>
              <a:t>‹#›</a:t>
            </a:fld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0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5pPr>
      <a:lvl6pPr marL="45679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358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037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716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2284" indent="-28549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977" indent="-228396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766" indent="-228396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5558" indent="-228396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234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913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5931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2720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1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2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3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3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2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Headline </a:t>
            </a:r>
            <a:r>
              <a:rPr lang="sv-SE" smtClean="0"/>
              <a:t>Headline Headline</a:t>
            </a:r>
            <a:endParaRPr lang="ru-RU" dirty="0" smtClean="0"/>
          </a:p>
        </p:txBody>
      </p:sp>
      <p:pic>
        <p:nvPicPr>
          <p:cNvPr id="1028" name="Изображение 2" descr="logo_rus_horizon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6638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sv-SE" sz="3600">
          <a:solidFill>
            <a:schemeClr val="tx2"/>
          </a:solidFill>
          <a:latin typeface="+mj-lt"/>
          <a:ea typeface="Arial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Arial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ru-RU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ru-RU" smtClean="0"/>
              <a:t>Klicka här för att ändra format på bakgrundstexten</a:t>
            </a:r>
          </a:p>
          <a:p>
            <a:pPr lvl="1"/>
            <a:r>
              <a:rPr lang="sv-SE" altLang="ru-RU" smtClean="0"/>
              <a:t>Nivå två</a:t>
            </a:r>
          </a:p>
          <a:p>
            <a:pPr lvl="2"/>
            <a:r>
              <a:rPr lang="sv-SE" altLang="ru-RU" smtClean="0"/>
              <a:t>Nivå tre</a:t>
            </a:r>
          </a:p>
          <a:p>
            <a:pPr lvl="3"/>
            <a:r>
              <a:rPr lang="sv-SE" altLang="ru-RU" smtClean="0"/>
              <a:t>Nivå fyra</a:t>
            </a:r>
          </a:p>
          <a:p>
            <a:pPr lvl="4"/>
            <a:r>
              <a:rPr lang="sv-SE" altLang="ru-RU" smtClean="0"/>
              <a:t>Nivå fem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Geneva" pitchFamily="2" charset="0"/>
              </a:defRPr>
            </a:lvl1pPr>
          </a:lstStyle>
          <a:p>
            <a:r>
              <a:rPr lang="sv-SE" altLang="ru-RU"/>
              <a:t>Страница </a:t>
            </a:r>
            <a:fld id="{1121EA1E-B8B7-41A5-8D4A-4944D18BEE57}" type="slidenum">
              <a:rPr lang="sv-SE" altLang="ru-RU"/>
              <a:pPr/>
              <a:t>‹#›</a:t>
            </a:fld>
            <a:endParaRPr lang="sv-SE" altLang="ru-RU"/>
          </a:p>
          <a:p>
            <a:endParaRPr lang="sv-SE" altLang="ru-RU"/>
          </a:p>
        </p:txBody>
      </p:sp>
      <p:pic>
        <p:nvPicPr>
          <p:cNvPr id="2053" name="Picture 14" descr="Рисунок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0"/>
            <a:ext cx="65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6732588" y="6297613"/>
            <a:ext cx="1458912" cy="212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latin typeface="Arial" charset="0"/>
              </a:rPr>
              <a:t>www.rusnano.com</a:t>
            </a:r>
            <a:endParaRPr lang="ru-RU" sz="1400">
              <a:latin typeface="Arial" charset="0"/>
            </a:endParaRPr>
          </a:p>
        </p:txBody>
      </p:sp>
      <p:pic>
        <p:nvPicPr>
          <p:cNvPr id="2055" name="Изображение 2" descr="logo_rus_horizon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37288"/>
            <a:ext cx="12033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Arial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Arial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Arial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Arial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Arial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Arial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848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1600200"/>
            <a:ext cx="78438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pic>
        <p:nvPicPr>
          <p:cNvPr id="2052" name="Picture 14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25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5" cstate="print"/>
          <a:srcRect t="-87354" b="-87354"/>
          <a:stretch>
            <a:fillRect/>
          </a:stretch>
        </p:blipFill>
        <p:spPr bwMode="auto">
          <a:xfrm>
            <a:off x="468313" y="946150"/>
            <a:ext cx="7831137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Изображение 1" descr="logo_eng_horizon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596313" y="6319838"/>
            <a:ext cx="444500" cy="307975"/>
          </a:xfrm>
          <a:prstGeom prst="rect">
            <a:avLst/>
          </a:prstGeom>
          <a:noFill/>
        </p:spPr>
        <p:txBody>
          <a:bodyPr lIns="0" rIns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buSzPct val="100000"/>
            </a:pPr>
            <a:fld id="{87EBF859-EC06-47DF-8E1C-2053476BC461}" type="slidenum">
              <a:rPr lang="ru-RU" sz="1400" b="1">
                <a:solidFill>
                  <a:srgbClr val="FFFFFF"/>
                </a:solidFill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sz="14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7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5pPr>
      <a:lvl6pPr marL="45679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358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037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716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234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913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5931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2720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1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2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3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3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2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848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1600200"/>
            <a:ext cx="78438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pic>
        <p:nvPicPr>
          <p:cNvPr id="1028" name="Picture 14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25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4" cstate="print"/>
          <a:srcRect t="-87354" b="-87354"/>
          <a:stretch>
            <a:fillRect/>
          </a:stretch>
        </p:blipFill>
        <p:spPr bwMode="auto">
          <a:xfrm>
            <a:off x="468313" y="946150"/>
            <a:ext cx="7831137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Изображение 1" descr="logo_eng_horizon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596313" y="6319838"/>
            <a:ext cx="444500" cy="307975"/>
          </a:xfrm>
          <a:prstGeom prst="rect">
            <a:avLst/>
          </a:prstGeom>
          <a:noFill/>
        </p:spPr>
        <p:txBody>
          <a:bodyPr lIns="0" rIns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buSzPct val="100000"/>
            </a:pPr>
            <a:fld id="{85F0B652-BB5E-47EE-B4B5-7C06C3372A29}" type="slidenum">
              <a:rPr lang="ru-RU" sz="1400" b="1">
                <a:solidFill>
                  <a:srgbClr val="FFFFFF"/>
                </a:solidFill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sz="14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6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5pPr>
      <a:lvl6pPr marL="45679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358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037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716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234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913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5931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2720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1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2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3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3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2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7848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1600200"/>
            <a:ext cx="78438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8" tIns="45678" rIns="91358" bIns="45678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pic>
        <p:nvPicPr>
          <p:cNvPr id="1028" name="Picture 14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25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5" cstate="print"/>
          <a:srcRect t="-87354" b="-87354"/>
          <a:stretch>
            <a:fillRect/>
          </a:stretch>
        </p:blipFill>
        <p:spPr bwMode="auto">
          <a:xfrm>
            <a:off x="468313" y="946150"/>
            <a:ext cx="7831137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Изображение 1" descr="logo_eng_horizon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596313" y="6319838"/>
            <a:ext cx="444500" cy="307975"/>
          </a:xfrm>
          <a:prstGeom prst="rect">
            <a:avLst/>
          </a:prstGeom>
          <a:noFill/>
        </p:spPr>
        <p:txBody>
          <a:bodyPr lIns="0" rIns="0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  <a:buSzPct val="100000"/>
            </a:pPr>
            <a:fld id="{85F0B652-BB5E-47EE-B4B5-7C06C3372A29}" type="slidenum">
              <a:rPr lang="ru-RU" sz="1400" b="1">
                <a:solidFill>
                  <a:srgbClr val="FFFFFF"/>
                </a:solidFill>
                <a:cs typeface="Arial" charset="0"/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ru-RU" sz="14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Geneva" charset="0"/>
        </a:defRPr>
      </a:lvl5pPr>
      <a:lvl6pPr marL="45679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358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037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716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234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9137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5931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2720" indent="-228396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1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0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62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5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43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3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24" algn="l" defTabSz="456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24" y="188642"/>
            <a:ext cx="7848103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85" tIns="45642" rIns="91285" bIns="456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566" y="1600208"/>
            <a:ext cx="78428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pic>
        <p:nvPicPr>
          <p:cNvPr id="2054" name="Picture 14" descr="Рисунок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3139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8" cstate="screen"/>
          <a:srcRect t="-87354" b="-87354"/>
          <a:stretch>
            <a:fillRect/>
          </a:stretch>
        </p:blipFill>
        <p:spPr bwMode="auto">
          <a:xfrm flipV="1">
            <a:off x="468313" y="946256"/>
            <a:ext cx="7831754" cy="82205"/>
          </a:xfrm>
          <a:prstGeom prst="rect">
            <a:avLst/>
          </a:prstGeom>
          <a:noFill/>
        </p:spPr>
      </p:pic>
      <p:pic>
        <p:nvPicPr>
          <p:cNvPr id="8" name="Изображение 1" descr="logo_eng_horizon.ep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37288"/>
            <a:ext cx="1223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96431" y="6319306"/>
            <a:ext cx="444279" cy="307777"/>
          </a:xfrm>
          <a:prstGeom prst="rect">
            <a:avLst/>
          </a:prstGeom>
          <a:noFill/>
        </p:spPr>
        <p:txBody>
          <a:bodyPr wrap="square" lIns="0" tIns="45683" rIns="0" bIns="45683" rtlCol="0">
            <a:spAutoFit/>
          </a:bodyPr>
          <a:lstStyle/>
          <a:p>
            <a:pPr defTabSz="912854"/>
            <a:fld id="{0319726E-A3A0-474A-BC05-25F66504D76D}" type="slidenum">
              <a:rPr lang="en-US" sz="1400" b="1" smtClean="0">
                <a:solidFill>
                  <a:prstClr val="white"/>
                </a:solidFill>
              </a:rPr>
              <a:pPr defTabSz="912854"/>
              <a:t>‹#›</a:t>
            </a:fld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1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</p:sldLayoutIdLst>
  <p:transition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5pPr>
      <a:lvl6pPr marL="45642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28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692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570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None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1693" indent="-285271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1069" indent="-22821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97493" indent="-228215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3921" indent="-22821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0347" indent="-22821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66773" indent="-22821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3203" indent="-22821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79629" indent="-22821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7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4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78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07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36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60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88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15" algn="l" defTabSz="4564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2" descr="PP 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288" y="476250"/>
            <a:ext cx="26844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2052" name="Picture 12" descr="PP 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 descr="PP 0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176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8578738-66A4-4E09-A620-3F651A692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12" descr="PP 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PP 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94713" y="0"/>
            <a:ext cx="649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chart" Target="../charts/chart1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BainBulletsConfiguration" hidden="1"/>
          <p:cNvSpPr txBox="1">
            <a:spLocks noChangeArrowheads="1"/>
          </p:cNvSpPr>
          <p:nvPr/>
        </p:nvSpPr>
        <p:spPr bwMode="auto">
          <a:xfrm>
            <a:off x="12700" y="12700"/>
            <a:ext cx="8890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en-US" sz="100" dirty="0">
              <a:solidFill>
                <a:srgbClr val="FFFFFF"/>
              </a:solidFill>
            </a:endParaRPr>
          </a:p>
        </p:txBody>
      </p:sp>
      <p:sp>
        <p:nvSpPr>
          <p:cNvPr id="11" name="Rectangle 208"/>
          <p:cNvSpPr>
            <a:spLocks noChangeArrowheads="1"/>
          </p:cNvSpPr>
          <p:nvPr/>
        </p:nvSpPr>
        <p:spPr bwMode="auto">
          <a:xfrm>
            <a:off x="9079601" y="6779469"/>
            <a:ext cx="92974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itchFamily="34" charset="0"/>
              </a:rPr>
              <a:t>v41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Rectangle 44"/>
          <p:cNvSpPr txBox="1">
            <a:spLocks noChangeArrowheads="1"/>
          </p:cNvSpPr>
          <p:nvPr/>
        </p:nvSpPr>
        <p:spPr bwMode="auto">
          <a:xfrm>
            <a:off x="5762847" y="423585"/>
            <a:ext cx="306219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GB" altLang="ru-RU" sz="1400" dirty="0" smtClean="0">
                <a:solidFill>
                  <a:srgbClr val="002060"/>
                </a:solidFill>
              </a:rPr>
              <a:t> </a:t>
            </a:r>
            <a:r>
              <a:rPr lang="ru-RU" altLang="ru-RU" sz="1400" dirty="0" smtClean="0">
                <a:solidFill>
                  <a:srgbClr val="002060"/>
                </a:solidFill>
              </a:rPr>
              <a:t>22.05.2015 </a:t>
            </a:r>
          </a:p>
          <a:p>
            <a:pPr algn="r"/>
            <a:r>
              <a:rPr lang="ru-RU" altLang="ru-RU" sz="1400" dirty="0" smtClean="0">
                <a:solidFill>
                  <a:srgbClr val="002060"/>
                </a:solidFill>
              </a:rPr>
              <a:t>НТД </a:t>
            </a:r>
            <a:r>
              <a:rPr lang="ru-RU" altLang="ru-RU" sz="1400" dirty="0" err="1" smtClean="0">
                <a:solidFill>
                  <a:srgbClr val="002060"/>
                </a:solidFill>
              </a:rPr>
              <a:t>продакшн</a:t>
            </a:r>
            <a:endParaRPr lang="en-GB" altLang="ru-RU" sz="1400" dirty="0">
              <a:solidFill>
                <a:srgbClr val="002060"/>
              </a:solidFill>
            </a:endParaRPr>
          </a:p>
          <a:p>
            <a:pPr defTabSz="914309">
              <a:lnSpc>
                <a:spcPct val="90000"/>
              </a:lnSpc>
              <a:defRPr/>
            </a:pPr>
            <a:endParaRPr lang="en-US" sz="1400" kern="0" dirty="0" smtClean="0">
              <a:ln w="3175">
                <a:solidFill>
                  <a:srgbClr val="FFFFFF">
                    <a:lumMod val="50000"/>
                  </a:srgbClr>
                </a:solidFill>
                <a:prstDash val="solid"/>
              </a:ln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1386" y="2062716"/>
            <a:ext cx="8888215" cy="115894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Quo </a:t>
            </a:r>
            <a:r>
              <a:rPr lang="en-US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vadis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мировая </a:t>
            </a:r>
            <a:r>
              <a:rPr lang="ru-RU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наноиндустрия</a:t>
            </a:r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  <a:b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С.В.</a:t>
            </a:r>
            <a:r>
              <a:rPr lang="ru-RU" altLang="ru-RU" sz="2000" b="1" dirty="0">
                <a:solidFill>
                  <a:srgbClr val="FF0000"/>
                </a:solidFill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</a:rPr>
              <a:t>Калюжный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02142"/>
      </p:ext>
    </p:extLst>
  </p:cSld>
  <p:clrMapOvr>
    <a:masterClrMapping/>
  </p:clrMapOvr>
  <p:transition spd="slow" advTm="1242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Топ-25 патентообладателей в области </a:t>
            </a:r>
            <a:r>
              <a:rPr lang="ru-RU" dirty="0" err="1" smtClean="0">
                <a:solidFill>
                  <a:srgbClr val="002060"/>
                </a:solidFill>
              </a:rPr>
              <a:t>нанотехнологий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8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3_84 6_84 9_84 12_84 15_84 17_84 20_84 23_84 25_84 28_84 31_84 47_84 49_84 57_84 59_84 62_84 67_84 68_84 69_84 70_84 71_84 34_84 38_84 76_84 75_84 72_85 77_84</a:t>
            </a:r>
            <a:endParaRPr lang="en-US" sz="100">
              <a:solidFill>
                <a:srgbClr val="FFFFFF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90883"/>
              </p:ext>
            </p:extLst>
          </p:nvPr>
        </p:nvGraphicFramePr>
        <p:xfrm>
          <a:off x="95693" y="974872"/>
          <a:ext cx="7921256" cy="565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трелка влево 4"/>
          <p:cNvSpPr/>
          <p:nvPr/>
        </p:nvSpPr>
        <p:spPr>
          <a:xfrm>
            <a:off x="6294475" y="776175"/>
            <a:ext cx="1892595" cy="2041452"/>
          </a:xfrm>
          <a:prstGeom prst="leftArrow">
            <a:avLst/>
          </a:prstGeom>
          <a:solidFill>
            <a:srgbClr val="CC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Крупнейшие электронные компании лучше всего защищены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59486" y="3530008"/>
            <a:ext cx="1531088" cy="2360428"/>
          </a:xfrm>
          <a:prstGeom prst="rightArrow">
            <a:avLst/>
          </a:prstGeom>
          <a:solidFill>
            <a:srgbClr val="CC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Множество патентов имеют НИИ азиатского региона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Основные направления патентной защиты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628" y="1254588"/>
            <a:ext cx="3828264" cy="443198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err="1" smtClean="0"/>
              <a:t>Наночастицы</a:t>
            </a:r>
            <a:endParaRPr lang="ru-RU" sz="16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Методы производства </a:t>
            </a:r>
            <a:r>
              <a:rPr lang="ru-RU" sz="1600" dirty="0" err="1" smtClean="0"/>
              <a:t>нанопродукции</a:t>
            </a:r>
            <a:endParaRPr lang="ru-RU" sz="16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/>
              <a:t>Области применения: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 smtClean="0"/>
              <a:t>Углеродные </a:t>
            </a:r>
            <a:r>
              <a:rPr lang="ru-RU" sz="1600" dirty="0" err="1" smtClean="0"/>
              <a:t>нанотрубки</a:t>
            </a:r>
            <a:endParaRPr lang="ru-RU" sz="1600" dirty="0" smtClean="0"/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Наноструктурированные</a:t>
            </a:r>
            <a:r>
              <a:rPr lang="ru-RU" sz="1600" dirty="0"/>
              <a:t> </a:t>
            </a:r>
            <a:r>
              <a:rPr lang="ru-RU" sz="1600" dirty="0" smtClean="0"/>
              <a:t>покрытия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Нанофильтрация</a:t>
            </a:r>
            <a:endParaRPr lang="ru-RU" sz="1600" dirty="0"/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Тонкие </a:t>
            </a:r>
            <a:r>
              <a:rPr lang="ru-RU" sz="1600" dirty="0" smtClean="0"/>
              <a:t>пленки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П</a:t>
            </a:r>
            <a:r>
              <a:rPr lang="en-US" sz="1600" dirty="0"/>
              <a:t>/</a:t>
            </a:r>
            <a:r>
              <a:rPr lang="ru-RU" sz="1600" dirty="0"/>
              <a:t>п и интегральные </a:t>
            </a:r>
            <a:r>
              <a:rPr lang="ru-RU" sz="1600" dirty="0" smtClean="0"/>
              <a:t>схемы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Устройства </a:t>
            </a:r>
            <a:r>
              <a:rPr lang="ru-RU" sz="1600" dirty="0" smtClean="0"/>
              <a:t>памяти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Светоизлучающие </a:t>
            </a:r>
            <a:r>
              <a:rPr lang="ru-RU" sz="1600" dirty="0" smtClean="0"/>
              <a:t>приборы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Магнитные </a:t>
            </a:r>
            <a:r>
              <a:rPr lang="ru-RU" sz="1600" dirty="0" smtClean="0"/>
              <a:t>материалы</a:t>
            </a:r>
          </a:p>
          <a:p>
            <a:pPr marL="742540" lvl="1" indent="-285750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ru-RU" sz="1600" dirty="0"/>
              <a:t>Адресная доставка лекарств</a:t>
            </a:r>
          </a:p>
          <a:p>
            <a:pPr marL="742540" lvl="1" indent="-285750">
              <a:spcBef>
                <a:spcPts val="600"/>
              </a:spcBef>
              <a:buFontTx/>
              <a:buChar char="-"/>
            </a:pPr>
            <a:endParaRPr lang="ru-RU" sz="1400" dirty="0"/>
          </a:p>
        </p:txBody>
      </p:sp>
      <p:pic>
        <p:nvPicPr>
          <p:cNvPr id="2050" name="Picture 2" descr="C:\Users\Natalia.Emashova\Reports\презентация про нанотренды для СВК 2015\ландшафт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36" y="1212056"/>
            <a:ext cx="3788502" cy="452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15860" y="1961807"/>
            <a:ext cx="5656521" cy="3454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Оглавление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2256503" y="1312693"/>
            <a:ext cx="50055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/>
              <a:t>Введение. Мировой рынок </a:t>
            </a:r>
            <a:r>
              <a:rPr lang="ru-RU" sz="1600" b="1" dirty="0" err="1" smtClean="0"/>
              <a:t>наноиндустрии</a:t>
            </a:r>
            <a:endParaRPr lang="ru-RU" sz="1600" b="1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/>
              <a:t>Патентный ландшафт в области </a:t>
            </a:r>
            <a:r>
              <a:rPr lang="ru-RU" sz="1600" b="1" dirty="0" err="1"/>
              <a:t>нанотехнологий</a:t>
            </a:r>
            <a:endParaRPr lang="ru-RU" sz="1600" b="1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/>
              <a:t>Наноматериалы</a:t>
            </a:r>
            <a:r>
              <a:rPr lang="ru-RU" sz="1600" b="1" dirty="0"/>
              <a:t> и химические технологии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Наноразмерные</a:t>
            </a:r>
            <a:r>
              <a:rPr lang="ru-RU" sz="1600" dirty="0"/>
              <a:t> катализаторы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Углеродные </a:t>
            </a:r>
            <a:r>
              <a:rPr lang="ru-RU" sz="1600" dirty="0" err="1"/>
              <a:t>наноматериалы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Нанокомпозиты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Нанопокрытия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smtClean="0"/>
              <a:t>Фильтрационные материалы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Аддитивные технологии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/>
              <a:t>Наноэлектроника</a:t>
            </a:r>
            <a:r>
              <a:rPr lang="ru-RU" sz="1600" b="1" dirty="0"/>
              <a:t> и оптоэлектроника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/>
              <a:t>OLED-</a:t>
            </a:r>
            <a:r>
              <a:rPr lang="ru-RU" sz="1600" dirty="0"/>
              <a:t>дисплеи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Гибкая электроника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Наномагнетики</a:t>
            </a:r>
            <a:endParaRPr lang="ru-RU" sz="1600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/>
              <a:t>Медицина и фармацевтика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Фармацевтика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en-US" sz="1600" dirty="0"/>
              <a:t>In-vitro </a:t>
            </a:r>
            <a:r>
              <a:rPr lang="ru-RU" sz="1600" dirty="0"/>
              <a:t>диагностика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/>
              <a:t>Заключение</a:t>
            </a:r>
            <a:endParaRPr lang="ru-RU" sz="1600" b="1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blackWhite">
          <a:xfrm>
            <a:off x="456256" y="1189371"/>
            <a:ext cx="1454698" cy="4641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54000" tIns="54000" rIns="54000" bIns="54000"/>
          <a:lstStyle>
            <a:lvl1pPr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endParaRPr lang="ru-RU" altLang="en-US">
              <a:solidFill>
                <a:schemeClr val="tx2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" y="1232666"/>
            <a:ext cx="1373909" cy="8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" y="3225569"/>
            <a:ext cx="1373909" cy="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" y="2248142"/>
            <a:ext cx="1373909" cy="8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8" y="4191189"/>
            <a:ext cx="1373909" cy="15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5_84</a:t>
            </a:r>
            <a:endParaRPr lang="en-US" sz="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Классификация </a:t>
            </a:r>
            <a:r>
              <a:rPr lang="ru-RU" dirty="0" err="1" smtClean="0">
                <a:solidFill>
                  <a:srgbClr val="002060"/>
                </a:solidFill>
              </a:rPr>
              <a:t>наноматериалов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3" name="Куб 2"/>
          <p:cNvSpPr/>
          <p:nvPr/>
        </p:nvSpPr>
        <p:spPr>
          <a:xfrm>
            <a:off x="3136623" y="2328517"/>
            <a:ext cx="2562448" cy="446567"/>
          </a:xfrm>
          <a:prstGeom prst="cub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наноматериалы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5284" y="1952786"/>
            <a:ext cx="1935125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Наночастицы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нанопорошки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07002" y="1967009"/>
            <a:ext cx="1935125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Нанотрубки</a:t>
            </a:r>
            <a:r>
              <a:rPr lang="ru-RU" sz="1400" dirty="0" smtClean="0">
                <a:solidFill>
                  <a:schemeClr val="tx1"/>
                </a:solidFill>
              </a:rPr>
              <a:t>, фуллерены, </a:t>
            </a:r>
            <a:r>
              <a:rPr lang="ru-RU" sz="1400" dirty="0" err="1" smtClean="0">
                <a:solidFill>
                  <a:schemeClr val="tx1"/>
                </a:solidFill>
              </a:rPr>
              <a:t>графен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197" y="2987720"/>
            <a:ext cx="2057401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Нанопленки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нанопокрытия</a:t>
            </a:r>
            <a:r>
              <a:rPr lang="ru-RU" sz="1400" dirty="0" smtClean="0">
                <a:solidFill>
                  <a:schemeClr val="tx1"/>
                </a:solidFill>
              </a:rPr>
              <a:t>,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094598" y="3193272"/>
            <a:ext cx="2115861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Метаматериалы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210459" y="3182639"/>
            <a:ext cx="2216852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Нанодисперсные</a:t>
            </a:r>
            <a:r>
              <a:rPr lang="ru-RU" sz="1400" dirty="0" smtClean="0">
                <a:solidFill>
                  <a:schemeClr val="tx1"/>
                </a:solidFill>
              </a:rPr>
              <a:t> жидкости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358272" y="2977087"/>
            <a:ext cx="2154862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Биосовместимые </a:t>
            </a:r>
            <a:r>
              <a:rPr lang="ru-RU" sz="1400" dirty="0" err="1" smtClean="0">
                <a:solidFill>
                  <a:schemeClr val="tx1"/>
                </a:solidFill>
              </a:rPr>
              <a:t>наноматериалы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002093" y="1088016"/>
            <a:ext cx="2296633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Объемные </a:t>
            </a:r>
            <a:r>
              <a:rPr lang="ru-RU" sz="1400" dirty="0" err="1" smtClean="0">
                <a:solidFill>
                  <a:schemeClr val="tx1"/>
                </a:solidFill>
              </a:rPr>
              <a:t>наноструктурные</a:t>
            </a:r>
            <a:r>
              <a:rPr lang="ru-RU" sz="1400" dirty="0" smtClean="0">
                <a:solidFill>
                  <a:schemeClr val="tx1"/>
                </a:solidFill>
              </a:rPr>
              <a:t> материалы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298726" y="1088016"/>
            <a:ext cx="2036135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Нанокомпозиты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388935" y="1088016"/>
            <a:ext cx="2036135" cy="9994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Нанопористые</a:t>
            </a:r>
            <a:r>
              <a:rPr lang="ru-RU" sz="1400" dirty="0" smtClean="0">
                <a:solidFill>
                  <a:schemeClr val="tx1"/>
                </a:solidFill>
              </a:rPr>
              <a:t> материалы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038" name="Прямая со стрелкой 1037"/>
          <p:cNvCxnSpPr/>
          <p:nvPr/>
        </p:nvCxnSpPr>
        <p:spPr>
          <a:xfrm flipH="1">
            <a:off x="3298726" y="2828260"/>
            <a:ext cx="156855" cy="375645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0" name="Прямая со стрелкой 1039"/>
          <p:cNvCxnSpPr/>
          <p:nvPr/>
        </p:nvCxnSpPr>
        <p:spPr>
          <a:xfrm>
            <a:off x="4816549" y="2817627"/>
            <a:ext cx="63795" cy="375645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2" name="Прямая со стрелкой 1041"/>
          <p:cNvCxnSpPr/>
          <p:nvPr/>
        </p:nvCxnSpPr>
        <p:spPr>
          <a:xfrm>
            <a:off x="5699071" y="2849526"/>
            <a:ext cx="707931" cy="375645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4" name="Прямая со стрелкой 1043"/>
          <p:cNvCxnSpPr>
            <a:stCxn id="3" idx="5"/>
          </p:cNvCxnSpPr>
          <p:nvPr/>
        </p:nvCxnSpPr>
        <p:spPr>
          <a:xfrm>
            <a:off x="5699071" y="2495980"/>
            <a:ext cx="659201" cy="55820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6" name="Прямая со стрелкой 1045"/>
          <p:cNvCxnSpPr/>
          <p:nvPr/>
        </p:nvCxnSpPr>
        <p:spPr>
          <a:xfrm flipV="1">
            <a:off x="5582093" y="2087476"/>
            <a:ext cx="223284" cy="241041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 стрелкой 1049"/>
          <p:cNvCxnSpPr/>
          <p:nvPr/>
        </p:nvCxnSpPr>
        <p:spPr>
          <a:xfrm flipV="1">
            <a:off x="4657060" y="2087476"/>
            <a:ext cx="10633" cy="241041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2" name="Прямая со стрелкой 1051"/>
          <p:cNvCxnSpPr/>
          <p:nvPr/>
        </p:nvCxnSpPr>
        <p:spPr>
          <a:xfrm flipH="1" flipV="1">
            <a:off x="3062177" y="1988260"/>
            <a:ext cx="314976" cy="340257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Прямая со стрелкой 1053"/>
          <p:cNvCxnSpPr>
            <a:stCxn id="3" idx="2"/>
          </p:cNvCxnSpPr>
          <p:nvPr/>
        </p:nvCxnSpPr>
        <p:spPr>
          <a:xfrm flipH="1" flipV="1">
            <a:off x="2150409" y="2551800"/>
            <a:ext cx="986214" cy="55821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6" name="Прямая со стрелкой 4095"/>
          <p:cNvCxnSpPr/>
          <p:nvPr/>
        </p:nvCxnSpPr>
        <p:spPr>
          <a:xfrm flipH="1">
            <a:off x="1998921" y="2775084"/>
            <a:ext cx="1063256" cy="450087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C:\Users\Natalia.Emashova\Reports\презентация про нанотренды для СВК 2015\methamateri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49" y="4242706"/>
            <a:ext cx="4111167" cy="22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1060" y="6443324"/>
            <a:ext cx="647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Иллюстрация свойств </a:t>
            </a:r>
            <a:r>
              <a:rPr lang="ru-RU" sz="1200" dirty="0" err="1" smtClean="0"/>
              <a:t>метаматериалов</a:t>
            </a:r>
            <a:r>
              <a:rPr lang="ru-RU" sz="1200" dirty="0" smtClean="0"/>
              <a:t>: обычная жидкость и гипотетическая жидкость с отрицательным показателем преломления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329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atalia.Emashova\Reports\презентация про нанотренды для СВК 2015\catal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3" y="1113317"/>
            <a:ext cx="3876675" cy="51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Наноразмерные</a:t>
            </a:r>
            <a:r>
              <a:rPr lang="ru-RU" dirty="0" smtClean="0">
                <a:solidFill>
                  <a:srgbClr val="002060"/>
                </a:solidFill>
              </a:rPr>
              <a:t> катализаторы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1" y="1131797"/>
            <a:ext cx="3936759" cy="51839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Наиболее востребованные направления развития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Повышение селективности и активности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Замещение катализаторов на основе благородных металлов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Создание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нанокаталитических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мембран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Нефтехимия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Химическая промышленность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Фармацевтика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Очистка воздушных выбросов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>
                <a:solidFill>
                  <a:srgbClr val="000000"/>
                </a:solidFill>
              </a:rPr>
              <a:t>Пищевая промышленность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нанокатализаторов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2009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5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 2020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7,2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b="1" kern="0" dirty="0">
                <a:solidFill>
                  <a:srgbClr val="000000"/>
                </a:solidFill>
              </a:rPr>
              <a:t>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(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прогноз)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endParaRPr lang="ru-RU" altLang="en-US" sz="1400" kern="0" baseline="3000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ru-RU" sz="1200" dirty="0">
              <a:solidFill>
                <a:schemeClr val="tx1"/>
              </a:solidFill>
            </a:endParaRP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2613" y="1110169"/>
            <a:ext cx="3876675" cy="517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частицы  благородных и переходных металлов, а также их оксидов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малый размер и большая площадь поверхности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высокая каталитическая активность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41456" y="4827169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33527" y="6401890"/>
            <a:ext cx="575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</a:t>
            </a:r>
            <a:r>
              <a:rPr lang="en-US" sz="1200" dirty="0" err="1" smtClean="0"/>
              <a:t>Nanocatalysts</a:t>
            </a:r>
            <a:r>
              <a:rPr lang="en-US" sz="1200" dirty="0" smtClean="0"/>
              <a:t>, August 2004 </a:t>
            </a:r>
          </a:p>
          <a:p>
            <a:r>
              <a:rPr lang="en-US" sz="1200" dirty="0" smtClean="0"/>
              <a:t>Global Industry Analysts, </a:t>
            </a:r>
            <a:r>
              <a:rPr lang="en-US" sz="1200" dirty="0" err="1" smtClean="0"/>
              <a:t>Nanocatalysts</a:t>
            </a:r>
            <a:r>
              <a:rPr lang="en-US" sz="1200" dirty="0" smtClean="0"/>
              <a:t>: a global strategic business report, January 2015</a:t>
            </a: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301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Natalia.Emashova\Reports\презентация про нанотренды для СВК 2015\nanotubes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" y="1388303"/>
            <a:ext cx="3428572" cy="47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Углеродные </a:t>
            </a:r>
            <a:r>
              <a:rPr lang="ru-RU" dirty="0" err="1" smtClean="0">
                <a:solidFill>
                  <a:srgbClr val="002060"/>
                </a:solidFill>
              </a:rPr>
              <a:t>наноматериалы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151427" y="1063255"/>
            <a:ext cx="4269559" cy="53375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Виды углеродных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наноматериалов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Графен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монослой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, 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sp</a:t>
            </a:r>
            <a:r>
              <a:rPr lang="en-US" altLang="en-US" sz="1400" kern="0" baseline="30000" dirty="0" smtClean="0">
                <a:solidFill>
                  <a:srgbClr val="000000"/>
                </a:solidFill>
              </a:rPr>
              <a:t>2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)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Одностенные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углеродные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нанотрубки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(одинарные полые цилиндры)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Многостенные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углеродные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нанотрубки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(цилиндры разного диаметра, вставленные друг в друга)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Фуллерены (выпуклые замкнутые многогранники)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Углеродные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нановолокна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(цилиндрические многослойные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наноструктуры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)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Электроника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Авто, авиа и оборона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Текстиль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нанотрубок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1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192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01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6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527 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</a:p>
          <a:p>
            <a:pPr marL="95660" indent="-285750" defTabSz="914400" fontAlgn="base">
              <a:spcBef>
                <a:spcPts val="240"/>
              </a:spcBef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графена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2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В 2014 году запущено первое промышленное производство (</a:t>
            </a:r>
            <a:r>
              <a:rPr lang="en-US" altLang="en-US" sz="1400" kern="0" dirty="0" err="1" smtClean="0">
                <a:solidFill>
                  <a:srgbClr val="000000"/>
                </a:solidFill>
              </a:rPr>
              <a:t>Ningo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1400" kern="0" dirty="0" err="1" smtClean="0">
                <a:solidFill>
                  <a:srgbClr val="000000"/>
                </a:solidFill>
              </a:rPr>
              <a:t>Morsh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Technology,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Китай)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 В 2018 году – 194, 7 млн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(прогноз)</a:t>
            </a:r>
            <a:endParaRPr lang="ru-RU" altLang="en-US" sz="1200" kern="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997" y="1268812"/>
            <a:ext cx="3780430" cy="502674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углеродные </a:t>
            </a:r>
            <a:r>
              <a:rPr lang="ru-RU" b="1" dirty="0" err="1" smtClean="0">
                <a:solidFill>
                  <a:srgbClr val="000000"/>
                </a:solidFill>
              </a:rPr>
              <a:t>нанотрубки</a:t>
            </a:r>
            <a:r>
              <a:rPr lang="ru-RU" b="1" dirty="0" smtClean="0">
                <a:solidFill>
                  <a:srgbClr val="000000"/>
                </a:solidFill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</a:rPr>
              <a:t>нановолокна</a:t>
            </a:r>
            <a:r>
              <a:rPr lang="ru-RU" b="1" dirty="0" smtClean="0">
                <a:solidFill>
                  <a:srgbClr val="000000"/>
                </a:solidFill>
              </a:rPr>
              <a:t>, фуллерены и </a:t>
            </a:r>
            <a:r>
              <a:rPr lang="ru-RU" b="1" dirty="0" err="1" smtClean="0">
                <a:solidFill>
                  <a:srgbClr val="000000"/>
                </a:solidFill>
              </a:rPr>
              <a:t>графен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высокая электро- и теплопроводность, высокая прочность на растяжение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и устойчивость к воздействию кислот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востребованность в электронике и создании новых материалов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41456" y="4848435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13821" y="6422077"/>
            <a:ext cx="535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Global markets and technology for carbon nanotubes, July 2012 </a:t>
            </a:r>
          </a:p>
          <a:p>
            <a:r>
              <a:rPr lang="en-US" sz="1200" dirty="0" smtClean="0"/>
              <a:t>BCC Research, Graphene: technologies, applications and markets, December 2013</a:t>
            </a:r>
            <a:endParaRPr lang="ru-RU" sz="1200" u="sng" dirty="0"/>
          </a:p>
        </p:txBody>
      </p:sp>
    </p:spTree>
    <p:extLst>
      <p:ext uri="{BB962C8B-B14F-4D97-AF65-F5344CB8AC3E}">
        <p14:creationId xmlns:p14="http://schemas.microsoft.com/office/powerpoint/2010/main" val="31524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/>
          <p:cNvPicPr>
            <a:picLocks noChangeAspect="1"/>
          </p:cNvPicPr>
          <p:nvPr/>
        </p:nvPicPr>
        <p:blipFill rotWithShape="1">
          <a:blip r:embed="rId4"/>
          <a:srcRect l="34923" r="14236"/>
          <a:stretch/>
        </p:blipFill>
        <p:spPr>
          <a:xfrm>
            <a:off x="190847" y="1162979"/>
            <a:ext cx="3786061" cy="5170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Нанокомпозиты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1" y="1141279"/>
            <a:ext cx="3936759" cy="515428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нанокомпозитов</a:t>
            </a:r>
            <a:r>
              <a:rPr lang="ru-RU" sz="1600" b="1" dirty="0" smtClean="0">
                <a:solidFill>
                  <a:schemeClr val="tx1"/>
                </a:solidFill>
              </a:rPr>
              <a:t> по используемому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нанокомпоненту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наноглинами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Керамические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Металл- и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металлоксидные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Углеродные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Нанобиокомпозиты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Автомобилестроение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Упаковка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Электроника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Строительные материалы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Медицина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нанокомпозитов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2013 году -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1,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2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2019 году -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4,2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847" y="1141279"/>
            <a:ext cx="3840592" cy="51917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гетерогенный материал, один компонент имеет размер </a:t>
            </a:r>
          </a:p>
          <a:p>
            <a:pPr algn="ctr"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1-100 </a:t>
            </a:r>
            <a:r>
              <a:rPr lang="ru-RU" b="1" dirty="0" err="1" smtClean="0">
                <a:solidFill>
                  <a:srgbClr val="000000"/>
                </a:solidFill>
              </a:rPr>
              <a:t>нм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небольшое количество </a:t>
            </a:r>
            <a:r>
              <a:rPr lang="ru-RU" b="1" dirty="0" err="1" smtClean="0">
                <a:solidFill>
                  <a:srgbClr val="000000"/>
                </a:solidFill>
              </a:rPr>
              <a:t>нанокомпонента</a:t>
            </a:r>
            <a:r>
              <a:rPr lang="ru-RU" b="1" dirty="0" smtClean="0">
                <a:solidFill>
                  <a:srgbClr val="000000"/>
                </a:solidFill>
              </a:rPr>
              <a:t> (</a:t>
            </a:r>
            <a:r>
              <a:rPr lang="en-US" b="1" dirty="0" smtClean="0">
                <a:solidFill>
                  <a:srgbClr val="000000"/>
                </a:solidFill>
              </a:rPr>
              <a:t>&lt;</a:t>
            </a:r>
            <a:r>
              <a:rPr lang="ru-RU" b="1" dirty="0" smtClean="0">
                <a:solidFill>
                  <a:srgbClr val="000000"/>
                </a:solidFill>
              </a:rPr>
              <a:t> 5%)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высокие прочностные, барьерные, антикоррозионные, </a:t>
            </a:r>
            <a:r>
              <a:rPr lang="ru-RU" b="1" dirty="0" err="1" smtClean="0">
                <a:solidFill>
                  <a:srgbClr val="000000"/>
                </a:solidFill>
              </a:rPr>
              <a:t>антипиреновые</a:t>
            </a:r>
            <a:r>
              <a:rPr lang="ru-RU" b="1" dirty="0" smtClean="0">
                <a:solidFill>
                  <a:srgbClr val="000000"/>
                </a:solidFill>
              </a:rPr>
              <a:t>  и др. свойства всего материала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41456" y="4657041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69301" y="6592205"/>
            <a:ext cx="671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Global markets for </a:t>
            </a:r>
            <a:r>
              <a:rPr lang="en-US" sz="1200" dirty="0" err="1" smtClean="0"/>
              <a:t>nanocomposites</a:t>
            </a:r>
            <a:r>
              <a:rPr lang="en-US" sz="1200" dirty="0" smtClean="0"/>
              <a:t>, nanoparticles, </a:t>
            </a:r>
            <a:r>
              <a:rPr lang="en-US" sz="1200" dirty="0" err="1" smtClean="0"/>
              <a:t>nanoclays</a:t>
            </a:r>
            <a:r>
              <a:rPr lang="en-US" sz="1200" dirty="0" smtClean="0"/>
              <a:t>, and nanotubes, May 2014</a:t>
            </a:r>
            <a:r>
              <a:rPr lang="ru-RU" sz="1200" dirty="0" smtClean="0"/>
              <a:t> 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Динамика потребления </a:t>
            </a:r>
            <a:r>
              <a:rPr lang="ru-RU" dirty="0" err="1" smtClean="0">
                <a:solidFill>
                  <a:srgbClr val="002060"/>
                </a:solidFill>
              </a:rPr>
              <a:t>нанокомпозитов</a:t>
            </a:r>
            <a:r>
              <a:rPr lang="ru-RU" dirty="0" smtClean="0">
                <a:solidFill>
                  <a:srgbClr val="002060"/>
                </a:solidFill>
              </a:rPr>
              <a:t> в мире</a:t>
            </a:r>
            <a:endParaRPr lang="ru-RU" baseline="30000" dirty="0">
              <a:solidFill>
                <a:srgbClr val="002060"/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741784"/>
              </p:ext>
            </p:extLst>
          </p:nvPr>
        </p:nvGraphicFramePr>
        <p:xfrm>
          <a:off x="606056" y="1090779"/>
          <a:ext cx="7464056" cy="4948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22476" y="6570939"/>
            <a:ext cx="688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Global markets for </a:t>
            </a:r>
            <a:r>
              <a:rPr lang="en-US" sz="1200" dirty="0" err="1" smtClean="0"/>
              <a:t>nanocomposites</a:t>
            </a:r>
            <a:r>
              <a:rPr lang="en-US" sz="1200" dirty="0" smtClean="0"/>
              <a:t>, nanoparticles, </a:t>
            </a:r>
            <a:r>
              <a:rPr lang="en-US" sz="1200" dirty="0" err="1" smtClean="0"/>
              <a:t>nanoclays</a:t>
            </a:r>
            <a:r>
              <a:rPr lang="en-US" sz="1200" dirty="0" smtClean="0"/>
              <a:t>, and nanotubes, May 2014</a:t>
            </a:r>
            <a:r>
              <a:rPr lang="ru-RU" sz="1200" dirty="0" smtClean="0"/>
              <a:t> </a:t>
            </a:r>
            <a:endParaRPr lang="ru-RU" sz="1200" u="sng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606" y="1127039"/>
            <a:ext cx="400110" cy="7336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400" b="1" dirty="0" err="1"/>
              <a:t>м</a:t>
            </a:r>
            <a:r>
              <a:rPr lang="ru-RU" sz="1400" b="1" dirty="0" err="1" smtClean="0"/>
              <a:t>лдр</a:t>
            </a:r>
            <a:r>
              <a:rPr lang="ru-RU" sz="1400" b="1" dirty="0" smtClean="0"/>
              <a:t> </a:t>
            </a:r>
            <a:r>
              <a:rPr lang="en-US" sz="1400" b="1" dirty="0" smtClean="0"/>
              <a:t>$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7478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Прогноз использования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нанокомпозитов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(в %) в 2019г.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941127"/>
              </p:ext>
            </p:extLst>
          </p:nvPr>
        </p:nvGraphicFramePr>
        <p:xfrm>
          <a:off x="457201" y="1509823"/>
          <a:ext cx="3444949" cy="1855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941132"/>
              </p:ext>
            </p:extLst>
          </p:nvPr>
        </p:nvGraphicFramePr>
        <p:xfrm>
          <a:off x="4157330" y="1360967"/>
          <a:ext cx="3604437" cy="220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479348"/>
              </p:ext>
            </p:extLst>
          </p:nvPr>
        </p:nvGraphicFramePr>
        <p:xfrm>
          <a:off x="359714" y="3722133"/>
          <a:ext cx="3774558" cy="203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593916"/>
              </p:ext>
            </p:extLst>
          </p:nvPr>
        </p:nvGraphicFramePr>
        <p:xfrm>
          <a:off x="4221134" y="3643792"/>
          <a:ext cx="3530009" cy="198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2386" y="1063256"/>
            <a:ext cx="284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Композиты с </a:t>
            </a:r>
            <a:r>
              <a:rPr lang="ru-RU" dirty="0" err="1" smtClean="0"/>
              <a:t>наноглинами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98849" y="1077433"/>
            <a:ext cx="295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Керамические композиты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26427" y="3427227"/>
            <a:ext cx="266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Нанобиокомпозиты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6173" y="3416599"/>
            <a:ext cx="4366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Композиты с углеродными </a:t>
            </a:r>
            <a:r>
              <a:rPr lang="ru-RU" dirty="0" err="1" smtClean="0"/>
              <a:t>нанотрубками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42555" y="5625430"/>
            <a:ext cx="263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Текстиль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Огнестойкие материалы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32075" y="5636872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Биосовместимые материалы</a:t>
            </a:r>
          </a:p>
          <a:p>
            <a:pPr marL="285750" indent="-285750">
              <a:buClr>
                <a:srgbClr val="008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Автомобилестроение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7571" y="5604164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Потребительские товары</a:t>
            </a:r>
          </a:p>
          <a:p>
            <a:pPr marL="285750" indent="-285750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Упаковка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90159" y="5614793"/>
            <a:ext cx="2402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Электроника</a:t>
            </a:r>
          </a:p>
          <a:p>
            <a:pPr marL="285750" indent="-285750">
              <a:buClr>
                <a:srgbClr val="FF99FF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Покрытия</a:t>
            </a:r>
          </a:p>
          <a:p>
            <a:pPr marL="285750" indent="-285750">
              <a:buClr>
                <a:srgbClr val="7030A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/>
              <a:t>Д</a:t>
            </a:r>
            <a:r>
              <a:rPr lang="ru-RU" sz="1600" dirty="0" smtClean="0"/>
              <a:t>ругие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6402" y="6570939"/>
            <a:ext cx="688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Global markets for </a:t>
            </a:r>
            <a:r>
              <a:rPr lang="en-US" sz="1200" dirty="0" err="1" smtClean="0"/>
              <a:t>nanocomposites</a:t>
            </a:r>
            <a:r>
              <a:rPr lang="en-US" sz="1200" dirty="0" smtClean="0"/>
              <a:t>, nanoparticles, </a:t>
            </a:r>
            <a:r>
              <a:rPr lang="en-US" sz="1200" dirty="0" err="1" smtClean="0"/>
              <a:t>nanoclays</a:t>
            </a:r>
            <a:r>
              <a:rPr lang="en-US" sz="1200" dirty="0" smtClean="0"/>
              <a:t>, and nanotubes, May 2014</a:t>
            </a:r>
            <a:r>
              <a:rPr lang="ru-RU" sz="1200" dirty="0" smtClean="0"/>
              <a:t> 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.Emashova\Reports\презентация про нанотренды для СВК 2015\coatin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1" y="1099535"/>
            <a:ext cx="3612225" cy="517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Нанопокрытия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2" y="1099535"/>
            <a:ext cx="3936759" cy="5196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Основные подложки для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нанопокрытий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Металл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Стекло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Ткань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Керамика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Пластик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Дерево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Строительство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Авиация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Судостроение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Автомобилестроение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нанопокрытий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2013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2,5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2025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9,7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820" y="1099535"/>
            <a:ext cx="3952081" cy="51747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</a:t>
            </a:r>
            <a:r>
              <a:rPr lang="en-US" b="1" dirty="0" smtClean="0">
                <a:solidFill>
                  <a:srgbClr val="000000"/>
                </a:solidFill>
              </a:rPr>
              <a:t>TiO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</a:rPr>
              <a:t>ZnO</a:t>
            </a:r>
            <a:r>
              <a:rPr lang="en-US" b="1" dirty="0" smtClean="0">
                <a:solidFill>
                  <a:srgbClr val="000000"/>
                </a:solidFill>
              </a:rPr>
              <a:t>, Ag, Al, Al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O</a:t>
            </a:r>
            <a:r>
              <a:rPr lang="en-US" b="1" baseline="-25000" dirty="0" smtClean="0">
                <a:solidFill>
                  <a:srgbClr val="000000"/>
                </a:solidFill>
              </a:rPr>
              <a:t>3</a:t>
            </a:r>
            <a:r>
              <a:rPr lang="en-US" b="1" dirty="0" smtClean="0">
                <a:solidFill>
                  <a:srgbClr val="000000"/>
                </a:solidFill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</a:rPr>
              <a:t>наноцеллюлоза</a:t>
            </a:r>
            <a:r>
              <a:rPr lang="ru-RU" b="1" dirty="0" smtClean="0">
                <a:solidFill>
                  <a:srgbClr val="000000"/>
                </a:solidFill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</a:rPr>
              <a:t>нанотрубки</a:t>
            </a:r>
            <a:r>
              <a:rPr lang="ru-RU" b="1" dirty="0" smtClean="0">
                <a:solidFill>
                  <a:srgbClr val="000000"/>
                </a:solidFill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</a:rPr>
              <a:t>графен</a:t>
            </a:r>
            <a:r>
              <a:rPr lang="ru-RU" b="1" dirty="0" smtClean="0">
                <a:solidFill>
                  <a:srgbClr val="000000"/>
                </a:solidFill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</a:rPr>
              <a:t>дендримеры</a:t>
            </a:r>
            <a:r>
              <a:rPr lang="ru-RU" b="1" dirty="0" smtClean="0">
                <a:solidFill>
                  <a:srgbClr val="000000"/>
                </a:solidFill>
              </a:rPr>
              <a:t>, алюмосиликаты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err="1" smtClean="0">
                <a:solidFill>
                  <a:srgbClr val="000000"/>
                </a:solidFill>
              </a:rPr>
              <a:t>нанокомпонент</a:t>
            </a:r>
            <a:r>
              <a:rPr lang="ru-RU" b="1" dirty="0" smtClean="0">
                <a:solidFill>
                  <a:srgbClr val="000000"/>
                </a:solidFill>
              </a:rPr>
              <a:t> в покрытиях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высокая прочность, износостойкость, защитные </a:t>
            </a:r>
            <a:r>
              <a:rPr lang="ru-RU" b="1" dirty="0" err="1" smtClean="0">
                <a:solidFill>
                  <a:srgbClr val="000000"/>
                </a:solidFill>
              </a:rPr>
              <a:t>антипиреновые</a:t>
            </a:r>
            <a:r>
              <a:rPr lang="ru-RU" b="1" dirty="0" smtClean="0">
                <a:solidFill>
                  <a:srgbClr val="000000"/>
                </a:solidFill>
              </a:rPr>
              <a:t>, антикоррозионные, антибактериальные свойства, заданная химическая активность и оптические свойства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52089" y="3955263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38388" y="6581572"/>
            <a:ext cx="4890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/>
              <a:t>Future Markets, </a:t>
            </a:r>
            <a:r>
              <a:rPr lang="en-US" sz="1200" dirty="0" smtClean="0"/>
              <a:t>The global </a:t>
            </a:r>
            <a:r>
              <a:rPr lang="en-US" sz="1200" dirty="0"/>
              <a:t>m</a:t>
            </a:r>
            <a:r>
              <a:rPr lang="en-US" sz="1200" dirty="0" smtClean="0"/>
              <a:t>arket </a:t>
            </a:r>
            <a:r>
              <a:rPr lang="en-US" sz="1200" dirty="0"/>
              <a:t>for </a:t>
            </a:r>
            <a:r>
              <a:rPr lang="en-US" sz="1200" dirty="0" err="1"/>
              <a:t>n</a:t>
            </a:r>
            <a:r>
              <a:rPr lang="en-US" sz="1200" dirty="0" err="1" smtClean="0"/>
              <a:t>anocoating</a:t>
            </a:r>
            <a:r>
              <a:rPr lang="en-US" sz="1200" dirty="0" smtClean="0"/>
              <a:t> </a:t>
            </a:r>
            <a:r>
              <a:rPr lang="en-US" sz="1200" dirty="0"/>
              <a:t>to </a:t>
            </a:r>
            <a:r>
              <a:rPr lang="en-US" sz="1200" dirty="0" smtClean="0"/>
              <a:t>2024, August </a:t>
            </a:r>
            <a:r>
              <a:rPr lang="en-US" sz="1200" dirty="0"/>
              <a:t>2014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3079" y="1483322"/>
            <a:ext cx="5656521" cy="3454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Оглавление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2810513" y="1483322"/>
            <a:ext cx="5163906" cy="455509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latin typeface="+mj-lt"/>
              </a:rPr>
              <a:t>Введение. Мировой рынок </a:t>
            </a:r>
            <a:r>
              <a:rPr lang="ru-RU" sz="1600" b="1" dirty="0" err="1" smtClean="0">
                <a:latin typeface="+mj-lt"/>
              </a:rPr>
              <a:t>наноиндустрии</a:t>
            </a:r>
            <a:endParaRPr lang="ru-RU" sz="1600" b="1" dirty="0" smtClean="0">
              <a:latin typeface="+mj-lt"/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latin typeface="+mj-lt"/>
              </a:rPr>
              <a:t>Патентный ландшафт в области </a:t>
            </a:r>
            <a:r>
              <a:rPr lang="ru-RU" sz="1600" b="1" dirty="0" err="1" smtClean="0">
                <a:latin typeface="+mj-lt"/>
              </a:rPr>
              <a:t>нанотехнологий</a:t>
            </a:r>
            <a:endParaRPr lang="ru-RU" sz="1600" b="1" dirty="0">
              <a:latin typeface="+mj-lt"/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 smtClean="0">
                <a:latin typeface="+mj-lt"/>
              </a:rPr>
              <a:t>Наноматериалы</a:t>
            </a:r>
            <a:r>
              <a:rPr lang="ru-RU" sz="1600" b="1" dirty="0" smtClean="0">
                <a:latin typeface="+mj-lt"/>
              </a:rPr>
              <a:t> и химические технологии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400" dirty="0" err="1" smtClean="0">
                <a:latin typeface="+mj-lt"/>
              </a:rPr>
              <a:t>Наноразмерные</a:t>
            </a:r>
            <a:r>
              <a:rPr lang="ru-RU" sz="1400" dirty="0" smtClean="0">
                <a:latin typeface="+mj-lt"/>
              </a:rPr>
              <a:t> катализаторы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+mj-lt"/>
              </a:rPr>
              <a:t>Углеродные </a:t>
            </a:r>
            <a:r>
              <a:rPr lang="ru-RU" sz="1400" dirty="0" err="1" smtClean="0">
                <a:latin typeface="+mj-lt"/>
              </a:rPr>
              <a:t>наноматериалы</a:t>
            </a:r>
            <a:endParaRPr lang="ru-RU" sz="1400" dirty="0" smtClean="0">
              <a:latin typeface="+mj-lt"/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err="1" smtClean="0">
                <a:latin typeface="+mj-lt"/>
              </a:rPr>
              <a:t>Нанокомпозиты</a:t>
            </a:r>
            <a:endParaRPr lang="ru-RU" sz="1400" dirty="0" smtClean="0">
              <a:latin typeface="+mj-lt"/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err="1" smtClean="0">
                <a:latin typeface="+mj-lt"/>
              </a:rPr>
              <a:t>Нанопокрытия</a:t>
            </a:r>
            <a:endParaRPr lang="ru-RU" sz="1400" dirty="0" smtClean="0">
              <a:latin typeface="+mj-lt"/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+mj-lt"/>
              </a:rPr>
              <a:t>Фильтрационные материалы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+mj-lt"/>
              </a:rPr>
              <a:t>Аддитивные технологии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 smtClean="0">
                <a:latin typeface="+mj-lt"/>
              </a:rPr>
              <a:t>Наноэлектроника</a:t>
            </a:r>
            <a:r>
              <a:rPr lang="ru-RU" sz="1600" b="1" dirty="0" smtClean="0">
                <a:latin typeface="+mj-lt"/>
              </a:rPr>
              <a:t> и оптоэлектроника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OLED-</a:t>
            </a:r>
            <a:r>
              <a:rPr lang="ru-RU" sz="1400" dirty="0" smtClean="0">
                <a:latin typeface="+mj-lt"/>
              </a:rPr>
              <a:t>дисплеи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+mj-lt"/>
              </a:rPr>
              <a:t>Гибкая электроника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400" dirty="0" err="1" smtClean="0">
                <a:latin typeface="+mj-lt"/>
              </a:rPr>
              <a:t>Наномагнетики</a:t>
            </a:r>
            <a:endParaRPr lang="ru-RU" sz="1400" dirty="0" smtClean="0">
              <a:latin typeface="+mj-lt"/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latin typeface="+mj-lt"/>
              </a:rPr>
              <a:t>Медицина и фармацевтика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+mj-lt"/>
              </a:rPr>
              <a:t>Фармацевтика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In-vitro </a:t>
            </a:r>
            <a:r>
              <a:rPr lang="ru-RU" sz="1400" dirty="0" smtClean="0">
                <a:latin typeface="+mj-lt"/>
              </a:rPr>
              <a:t>диагностика</a:t>
            </a:r>
            <a:endParaRPr lang="ru-RU" sz="1400" dirty="0">
              <a:latin typeface="+mj-lt"/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latin typeface="+mj-lt"/>
              </a:rPr>
              <a:t>Заключение</a:t>
            </a:r>
            <a:endParaRPr lang="ru-RU" sz="1600" b="1" dirty="0">
              <a:latin typeface="+mj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blackWhite">
          <a:xfrm>
            <a:off x="456256" y="1189371"/>
            <a:ext cx="1454698" cy="4641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54000" tIns="54000" rIns="54000" bIns="54000"/>
          <a:lstStyle>
            <a:lvl1pPr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endParaRPr lang="ru-RU" altLang="en-US">
              <a:solidFill>
                <a:schemeClr val="tx2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" y="1232666"/>
            <a:ext cx="1373909" cy="8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" y="3225569"/>
            <a:ext cx="1373909" cy="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" y="2248142"/>
            <a:ext cx="1373909" cy="8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8" y="4191189"/>
            <a:ext cx="1373909" cy="15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5_84</a:t>
            </a:r>
            <a:endParaRPr lang="en-US" sz="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.Emashova\Reports\презентация про нанотренды для СВК 2015\membran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13" y="1109318"/>
            <a:ext cx="3601126" cy="50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Фильтрационные материалы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253024" y="1102981"/>
            <a:ext cx="4041078" cy="54254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материалов для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нанофильтрации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Ацетат целлюлозы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Полиамид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Полисульфонамид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Фторопласты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ПЭТ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ПАН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Полиимиды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Композитные материалы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Керамика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Пищевая промышленность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Фармацевтика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Очистка бытовых сточных вод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Очистка промышленных </a:t>
            </a:r>
            <a:r>
              <a:rPr lang="ru-RU" altLang="en-US" sz="1400" kern="0" dirty="0">
                <a:solidFill>
                  <a:srgbClr val="000000"/>
                </a:solidFill>
              </a:rPr>
              <a:t>сточных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вод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smtClean="0">
                <a:solidFill>
                  <a:srgbClr val="000000"/>
                </a:solidFill>
              </a:rPr>
              <a:t>мембран для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нанофильтрации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2013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году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>
                <a:solidFill>
                  <a:srgbClr val="000000"/>
                </a:solidFill>
              </a:rPr>
              <a:t>–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190,2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млн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 $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, 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2019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445,1 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200" b="1" kern="0" baseline="3000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683" y="1095151"/>
            <a:ext cx="3888217" cy="511534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</a:t>
            </a:r>
            <a:r>
              <a:rPr lang="en-US" b="1" dirty="0">
                <a:solidFill>
                  <a:srgbClr val="000000"/>
                </a:solidFill>
              </a:rPr>
              <a:t>d</a:t>
            </a:r>
            <a:r>
              <a:rPr lang="ru-RU" b="1" baseline="-25000" dirty="0">
                <a:solidFill>
                  <a:srgbClr val="000000"/>
                </a:solidFill>
              </a:rPr>
              <a:t>пор</a:t>
            </a:r>
            <a:r>
              <a:rPr lang="ru-RU" b="1" dirty="0">
                <a:solidFill>
                  <a:srgbClr val="000000"/>
                </a:solidFill>
              </a:rPr>
              <a:t> = </a:t>
            </a:r>
            <a:r>
              <a:rPr lang="ru-RU" b="1" dirty="0" smtClean="0">
                <a:solidFill>
                  <a:srgbClr val="000000"/>
                </a:solidFill>
              </a:rPr>
              <a:t>1-100 </a:t>
            </a:r>
            <a:r>
              <a:rPr lang="ru-RU" b="1" dirty="0" err="1">
                <a:solidFill>
                  <a:srgbClr val="000000"/>
                </a:solidFill>
              </a:rPr>
              <a:t>нм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плоские, трубчатые и половолоконные мембраны 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высокая проницаемость для воды и удержание загрязняющих  органических и неорганических веществ, мембранный катализ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41456" y="4444381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19377" y="6549673"/>
            <a:ext cx="505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BCC Research, </a:t>
            </a:r>
            <a:r>
              <a:rPr lang="en-US" sz="1200" dirty="0"/>
              <a:t>Global </a:t>
            </a:r>
            <a:r>
              <a:rPr lang="en-US" sz="1200" dirty="0" smtClean="0"/>
              <a:t>markets </a:t>
            </a:r>
            <a:r>
              <a:rPr lang="en-US" sz="1200" dirty="0"/>
              <a:t>and </a:t>
            </a:r>
            <a:r>
              <a:rPr lang="en-US" sz="1200" dirty="0" smtClean="0"/>
              <a:t>technologies </a:t>
            </a:r>
            <a:r>
              <a:rPr lang="en-US" sz="1200" dirty="0"/>
              <a:t>for </a:t>
            </a:r>
            <a:r>
              <a:rPr lang="en-US" sz="1200" dirty="0" err="1"/>
              <a:t>n</a:t>
            </a:r>
            <a:r>
              <a:rPr lang="en-US" sz="1200" dirty="0" err="1" smtClean="0"/>
              <a:t>anofiltration</a:t>
            </a:r>
            <a:r>
              <a:rPr lang="en-US" sz="1200" dirty="0" smtClean="0"/>
              <a:t>, June 2014</a:t>
            </a:r>
            <a:r>
              <a:rPr lang="ru-RU" sz="1200" dirty="0" smtClean="0"/>
              <a:t> 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.Emashova\Reports\презентация про нанотренды для СВК 2015\3D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" y="1786236"/>
            <a:ext cx="3990144" cy="34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Аддитивные технологии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274289" y="1010833"/>
            <a:ext cx="4125432" cy="558137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технологий 3</a:t>
            </a:r>
            <a:r>
              <a:rPr lang="en-US" sz="1600" b="1" dirty="0" smtClean="0">
                <a:solidFill>
                  <a:schemeClr val="tx1"/>
                </a:solidFill>
              </a:rPr>
              <a:t>D</a:t>
            </a:r>
            <a:r>
              <a:rPr lang="ru-RU" sz="1600" b="1" dirty="0" smtClean="0">
                <a:solidFill>
                  <a:schemeClr val="tx1"/>
                </a:solidFill>
              </a:rPr>
              <a:t> печати</a:t>
            </a:r>
            <a:endParaRPr lang="ru-RU" altLang="en-US" sz="1400" kern="0" baseline="3000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Стереолитография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Лазерное спекание порошковых материалов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Послойная печать расплавленной полимерной нитью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Технология моделирования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Технология склеивания порошков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Ламинирование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листовых материалов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Облучение УФ через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фотомаску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Потребительские товары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Строительство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Космос и авиация (в перспективе)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Медицина (в перспективе)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Микроэлектроника (в перспективе)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Выручка от реализации </a:t>
            </a:r>
            <a:r>
              <a:rPr lang="en-US" altLang="en-US" sz="1600" b="1" kern="0" dirty="0" smtClean="0">
                <a:solidFill>
                  <a:srgbClr val="000000"/>
                </a:solidFill>
              </a:rPr>
              <a:t>3D </a:t>
            </a:r>
            <a:r>
              <a:rPr lang="ru-RU" altLang="en-US" sz="1600" b="1" kern="0" dirty="0" smtClean="0">
                <a:solidFill>
                  <a:srgbClr val="000000"/>
                </a:solidFill>
              </a:rPr>
              <a:t>принтеров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2013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857 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2025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3,2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</a:p>
          <a:p>
            <a:pPr marL="95660" indent="-285750" defTabSz="914400" fontAlgn="base">
              <a:spcBef>
                <a:spcPts val="240"/>
              </a:spcBef>
              <a:buSzPct val="140000"/>
              <a:buFont typeface="Arial" panose="020B0604020202020204" pitchFamily="34" charset="0"/>
              <a:buChar char="•"/>
              <a:defRPr/>
            </a:pPr>
            <a:r>
              <a:rPr lang="ru-RU" altLang="en-US" sz="1600" b="1" kern="0" dirty="0">
                <a:solidFill>
                  <a:srgbClr val="000000"/>
                </a:solidFill>
              </a:rPr>
              <a:t>Выручка от реализации </a:t>
            </a:r>
            <a:r>
              <a:rPr lang="ru-RU" altLang="en-US" sz="1600" b="1" kern="0" dirty="0" smtClean="0">
                <a:solidFill>
                  <a:srgbClr val="000000"/>
                </a:solidFill>
              </a:rPr>
              <a:t>изделий </a:t>
            </a:r>
            <a:r>
              <a:rPr lang="en-US" altLang="en-US" sz="1600" b="1" kern="0" dirty="0" smtClean="0">
                <a:solidFill>
                  <a:srgbClr val="000000"/>
                </a:solidFill>
              </a:rPr>
              <a:t>3D </a:t>
            </a:r>
            <a:r>
              <a:rPr lang="ru-RU" altLang="en-US" sz="1600" b="1" kern="0" dirty="0">
                <a:solidFill>
                  <a:srgbClr val="000000"/>
                </a:solidFill>
              </a:rPr>
              <a:t>принтеров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2013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 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684 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2025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7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 marL="266700" lvl="1" defTabSz="914400" fontAlgn="base">
              <a:spcBef>
                <a:spcPts val="240"/>
              </a:spcBef>
              <a:buSzPct val="100000"/>
              <a:defRPr/>
            </a:pPr>
            <a:r>
              <a:rPr lang="ru-RU" altLang="en-US" sz="1200" kern="0" dirty="0">
                <a:solidFill>
                  <a:srgbClr val="000000"/>
                </a:solidFill>
              </a:rPr>
              <a:t>	</a:t>
            </a:r>
          </a:p>
          <a:p>
            <a:pPr marL="176213" indent="-176213">
              <a:spcBef>
                <a:spcPts val="240"/>
              </a:spcBef>
              <a:buSzPct val="100000"/>
              <a:buFont typeface="Verdana" panose="020B060403050404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495" y="1183748"/>
            <a:ext cx="4085032" cy="506927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endParaRPr lang="ru-RU" b="1" u="sng" dirty="0" smtClean="0">
              <a:solidFill>
                <a:srgbClr val="0070C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u="sng" dirty="0">
              <a:solidFill>
                <a:srgbClr val="0070C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en-US" b="1" dirty="0" smtClean="0">
                <a:solidFill>
                  <a:srgbClr val="000000"/>
                </a:solidFill>
              </a:rPr>
              <a:t>3</a:t>
            </a:r>
            <a:r>
              <a:rPr lang="en-US" b="1" dirty="0">
                <a:solidFill>
                  <a:srgbClr val="000000"/>
                </a:solidFill>
              </a:rPr>
              <a:t>D</a:t>
            </a:r>
            <a:r>
              <a:rPr lang="ru-RU" b="1" dirty="0" smtClean="0">
                <a:solidFill>
                  <a:srgbClr val="000000"/>
                </a:solidFill>
              </a:rPr>
              <a:t> принтеры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широчайший спектр применения для создания объемных объектов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1988291" y="4901600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339702" y="6592205"/>
            <a:ext cx="7517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LuxResearch</a:t>
            </a:r>
            <a:r>
              <a:rPr lang="en-US" sz="1200" dirty="0"/>
              <a:t>, </a:t>
            </a:r>
            <a:r>
              <a:rPr lang="en-US" sz="1200" dirty="0" smtClean="0"/>
              <a:t>How </a:t>
            </a:r>
            <a:r>
              <a:rPr lang="en-US" sz="1200" dirty="0"/>
              <a:t>3D Printing Adds Up: Emerging Materials, Processes, Applications, and Business </a:t>
            </a:r>
            <a:r>
              <a:rPr lang="en-US" sz="1200" dirty="0" smtClean="0"/>
              <a:t>Models, 2014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254089" y="3854481"/>
            <a:ext cx="5656521" cy="3454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Оглавление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2256503" y="1312693"/>
            <a:ext cx="47716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Введение. Мировой рынок </a:t>
            </a:r>
            <a:r>
              <a:rPr lang="ru-RU" sz="1600" b="1" dirty="0" err="1" smtClean="0">
                <a:solidFill>
                  <a:prstClr val="black"/>
                </a:solidFill>
              </a:rPr>
              <a:t>наноиндустрии</a:t>
            </a:r>
            <a:endParaRPr lang="ru-RU" sz="1600" b="1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Патентный ландшафт в области </a:t>
            </a:r>
            <a:r>
              <a:rPr lang="ru-RU" sz="1600" b="1" dirty="0" err="1">
                <a:solidFill>
                  <a:prstClr val="black"/>
                </a:solidFill>
              </a:rPr>
              <a:t>нанотехнологий</a:t>
            </a:r>
            <a:endParaRPr lang="ru-RU" sz="1600" b="1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>
                <a:solidFill>
                  <a:prstClr val="black"/>
                </a:solidFill>
              </a:rPr>
              <a:t>Наноматериалы</a:t>
            </a:r>
            <a:r>
              <a:rPr lang="ru-RU" sz="1600" b="1" dirty="0">
                <a:solidFill>
                  <a:prstClr val="black"/>
                </a:solidFill>
              </a:rPr>
              <a:t> и химические технологии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Наноразмерные</a:t>
            </a:r>
            <a:r>
              <a:rPr lang="ru-RU" sz="1600" dirty="0">
                <a:solidFill>
                  <a:prstClr val="black"/>
                </a:solidFill>
              </a:rPr>
              <a:t> катализаторы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Углеродные </a:t>
            </a:r>
            <a:r>
              <a:rPr lang="ru-RU" sz="1600" dirty="0" err="1">
                <a:solidFill>
                  <a:prstClr val="black"/>
                </a:solidFill>
              </a:rPr>
              <a:t>наноматериалы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Нанокомпозиты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Нанопокрытия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prstClr val="black"/>
                </a:solidFill>
              </a:rPr>
              <a:t>Фильтрационные материалы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Аддитивные технологии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>
                <a:solidFill>
                  <a:prstClr val="black"/>
                </a:solidFill>
              </a:rPr>
              <a:t>Наноэлектроника</a:t>
            </a:r>
            <a:r>
              <a:rPr lang="ru-RU" sz="1600" b="1" dirty="0">
                <a:solidFill>
                  <a:prstClr val="black"/>
                </a:solidFill>
              </a:rPr>
              <a:t> и оптоэлектроника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OLED-</a:t>
            </a:r>
            <a:r>
              <a:rPr lang="ru-RU" sz="1600" dirty="0">
                <a:solidFill>
                  <a:prstClr val="black"/>
                </a:solidFill>
              </a:rPr>
              <a:t>дисплеи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Гибкая электроника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Наномагнетики</a:t>
            </a:r>
            <a:endParaRPr lang="ru-RU" sz="1600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Медицина и фармацевтика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Фармацевтика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In-vitro </a:t>
            </a:r>
            <a:r>
              <a:rPr lang="ru-RU" sz="1600" dirty="0">
                <a:solidFill>
                  <a:prstClr val="black"/>
                </a:solidFill>
              </a:rPr>
              <a:t>диагностика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</a:rPr>
              <a:t>Заключение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blackWhite">
          <a:xfrm>
            <a:off x="456256" y="1189371"/>
            <a:ext cx="1454698" cy="4641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54000" tIns="54000" rIns="54000" bIns="54000"/>
          <a:lstStyle>
            <a:lvl1pPr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  <a:buClr>
                <a:srgbClr val="4F81BD"/>
              </a:buClr>
              <a:buSzPct val="85000"/>
              <a:buFont typeface="Wingdings" panose="05000000000000000000" pitchFamily="2" charset="2"/>
              <a:buNone/>
            </a:pPr>
            <a:endParaRPr lang="ru-RU" altLang="en-US">
              <a:solidFill>
                <a:srgbClr val="1F497D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" y="1232666"/>
            <a:ext cx="1373909" cy="8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" y="3225569"/>
            <a:ext cx="1373909" cy="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" y="2248142"/>
            <a:ext cx="1373909" cy="8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8" y="4191189"/>
            <a:ext cx="1373909" cy="15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5_84</a:t>
            </a:r>
            <a:endParaRPr lang="en-US" sz="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1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Наноэлектроника</a:t>
            </a:r>
            <a:r>
              <a:rPr lang="ru-RU" dirty="0" smtClean="0">
                <a:solidFill>
                  <a:srgbClr val="002060"/>
                </a:solidFill>
              </a:rPr>
              <a:t> и оптоэлектроника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222" y="1753801"/>
            <a:ext cx="400110" cy="6491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400" b="1" dirty="0" smtClean="0"/>
              <a:t>млрд </a:t>
            </a:r>
            <a:r>
              <a:rPr lang="en-US" sz="1400" b="1" dirty="0"/>
              <a:t>$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27383" y="1096837"/>
            <a:ext cx="378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Эволюция</a:t>
            </a:r>
            <a:r>
              <a:rPr lang="ru-RU" dirty="0" smtClean="0"/>
              <a:t> </a:t>
            </a:r>
            <a:r>
              <a:rPr lang="ru-RU" b="1" dirty="0" smtClean="0"/>
              <a:t>основных направлений рынка мировой </a:t>
            </a:r>
            <a:r>
              <a:rPr lang="ru-RU" b="1" dirty="0" err="1" smtClean="0"/>
              <a:t>наноиндустрии</a:t>
            </a:r>
            <a:endParaRPr lang="ru-RU" b="1" baseline="30000" dirty="0"/>
          </a:p>
        </p:txBody>
      </p:sp>
      <p:sp>
        <p:nvSpPr>
          <p:cNvPr id="8" name="Rectangle 13"/>
          <p:cNvSpPr/>
          <p:nvPr>
            <p:custDataLst>
              <p:tags r:id="rId1"/>
            </p:custDataLst>
          </p:nvPr>
        </p:nvSpPr>
        <p:spPr>
          <a:xfrm>
            <a:off x="540254" y="1147200"/>
            <a:ext cx="3668538" cy="4881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>
              <a:spcBef>
                <a:spcPts val="600"/>
              </a:spcBef>
              <a:buSzPct val="100000"/>
            </a:pPr>
            <a:r>
              <a:rPr lang="ru-RU" b="1" dirty="0" smtClean="0">
                <a:solidFill>
                  <a:schemeClr val="tx1"/>
                </a:solidFill>
              </a:rPr>
              <a:t>Основные направления развития </a:t>
            </a:r>
            <a:r>
              <a:rPr lang="ru-RU" b="1" dirty="0" err="1" smtClean="0">
                <a:solidFill>
                  <a:schemeClr val="tx1"/>
                </a:solidFill>
              </a:rPr>
              <a:t>наноэлектроники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smtClean="0">
                <a:solidFill>
                  <a:srgbClr val="000000"/>
                </a:solidFill>
              </a:rPr>
              <a:t>Создание устройств оптической передачи данных</a:t>
            </a: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smtClean="0">
                <a:solidFill>
                  <a:srgbClr val="000000"/>
                </a:solidFill>
              </a:rPr>
              <a:t>Синтез новых материалов для светоизлучающих устройств</a:t>
            </a: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smtClean="0">
                <a:solidFill>
                  <a:srgbClr val="000000"/>
                </a:solidFill>
              </a:rPr>
              <a:t>Создание новых типов лазеров</a:t>
            </a: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smtClean="0">
                <a:solidFill>
                  <a:srgbClr val="000000"/>
                </a:solidFill>
              </a:rPr>
              <a:t>Совершенствование технологий производства малых п</a:t>
            </a:r>
            <a:r>
              <a:rPr lang="en-US" altLang="en-US" kern="0" dirty="0" smtClean="0">
                <a:solidFill>
                  <a:srgbClr val="000000"/>
                </a:solidFill>
              </a:rPr>
              <a:t>/</a:t>
            </a:r>
            <a:r>
              <a:rPr lang="ru-RU" altLang="en-US" kern="0" dirty="0" smtClean="0">
                <a:solidFill>
                  <a:srgbClr val="000000"/>
                </a:solidFill>
              </a:rPr>
              <a:t>п структур (квантовые точки, квантовые нити)</a:t>
            </a: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err="1" smtClean="0">
                <a:solidFill>
                  <a:srgbClr val="000000"/>
                </a:solidFill>
              </a:rPr>
              <a:t>Фотовольтаика</a:t>
            </a:r>
            <a:endParaRPr lang="ru-RU" altLang="en-US" kern="0" dirty="0" smtClean="0">
              <a:solidFill>
                <a:srgbClr val="000000"/>
              </a:solidFill>
            </a:endParaRPr>
          </a:p>
          <a:p>
            <a:pPr marL="95660" indent="-285750" defTabSz="914400" fontAlgn="base"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  <a:defRPr/>
            </a:pPr>
            <a:r>
              <a:rPr lang="ru-RU" altLang="en-US" kern="0" dirty="0" smtClean="0">
                <a:solidFill>
                  <a:srgbClr val="000000"/>
                </a:solidFill>
              </a:rPr>
              <a:t>Создание новых материалов с сильным магниторезистивным эффектом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320257"/>
              </p:ext>
            </p:extLst>
          </p:nvPr>
        </p:nvGraphicFramePr>
        <p:xfrm>
          <a:off x="4683332" y="1753801"/>
          <a:ext cx="3559696" cy="3071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445519" y="6592196"/>
            <a:ext cx="5922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Global industry analyst, Inc. Nanotechnology – a global strategic business report, 2014 </a:t>
            </a:r>
            <a:endParaRPr lang="ru-RU" sz="1200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5045975" y="4805918"/>
            <a:ext cx="3013514" cy="1669313"/>
          </a:xfrm>
          <a:prstGeom prst="upArrow">
            <a:avLst>
              <a:gd name="adj1" fmla="val 73287"/>
              <a:gd name="adj2" fmla="val 38189"/>
            </a:avLst>
          </a:prstGeom>
          <a:solidFill>
            <a:srgbClr val="CC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600" kern="0" dirty="0">
                <a:solidFill>
                  <a:srgbClr val="000000"/>
                </a:solidFill>
              </a:rPr>
              <a:t>Основной </a:t>
            </a:r>
            <a:r>
              <a:rPr lang="ru-RU" altLang="en-US" sz="1600" kern="0" dirty="0" smtClean="0">
                <a:solidFill>
                  <a:srgbClr val="000000"/>
                </a:solidFill>
              </a:rPr>
              <a:t>драйвер - колоссальный </a:t>
            </a:r>
            <a:r>
              <a:rPr lang="ru-RU" altLang="en-US" sz="1600" kern="0" dirty="0">
                <a:solidFill>
                  <a:srgbClr val="000000"/>
                </a:solidFill>
              </a:rPr>
              <a:t>спрос на мобильные цифровые устройства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6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.Emashova\Reports\презентация про нанотренды для СВК 2015\o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6" y="1273387"/>
            <a:ext cx="3623819" cy="481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Органический светодиодный дисплей (</a:t>
            </a:r>
            <a:r>
              <a:rPr lang="en-US" dirty="0" smtClean="0">
                <a:solidFill>
                  <a:srgbClr val="002060"/>
                </a:solidFill>
              </a:rPr>
              <a:t>OLED)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1" y="1091753"/>
            <a:ext cx="3936759" cy="517897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PHOLED (Phosphorescent OLED)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TOLED (Transparent OLED)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FOLED (Flexible OLED)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SOLED (Staked OLED)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AMOLED (Passive/Active Matrix OLED)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Производство смартфонов, планшетов и цифровых фотоаппаратов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Производство приборов ночного видения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Автомобилестроение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Производство ТВ (развивающаяся область)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en-US" altLang="en-US" sz="1600" b="1" kern="0" dirty="0" smtClean="0">
                <a:solidFill>
                  <a:srgbClr val="000000"/>
                </a:solidFill>
              </a:rPr>
              <a:t>OLED 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2014 году -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15,7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2024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году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- 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55,7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dirty="0">
              <a:solidFill>
                <a:srgbClr val="000000"/>
              </a:solidFill>
            </a:endParaRPr>
          </a:p>
          <a:p>
            <a:pPr>
              <a:spcBef>
                <a:spcPts val="24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8375" y="1091753"/>
            <a:ext cx="3914016" cy="517897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проводящие тонкие пленки, углеродные и </a:t>
            </a:r>
            <a:r>
              <a:rPr lang="en-US" b="1" dirty="0" smtClean="0">
                <a:solidFill>
                  <a:srgbClr val="000000"/>
                </a:solidFill>
              </a:rPr>
              <a:t>Ag </a:t>
            </a:r>
            <a:r>
              <a:rPr lang="ru-RU" b="1" dirty="0" err="1" smtClean="0">
                <a:solidFill>
                  <a:srgbClr val="000000"/>
                </a:solidFill>
              </a:rPr>
              <a:t>нанотрубки</a:t>
            </a:r>
            <a:r>
              <a:rPr lang="ru-RU" b="1" dirty="0" smtClean="0">
                <a:solidFill>
                  <a:srgbClr val="000000"/>
                </a:solidFill>
              </a:rPr>
              <a:t>, кремниевая и органическая управляющая </a:t>
            </a:r>
            <a:r>
              <a:rPr lang="ru-RU" b="1" dirty="0" err="1" smtClean="0">
                <a:solidFill>
                  <a:srgbClr val="000000"/>
                </a:solidFill>
              </a:rPr>
              <a:t>наноэлектроника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spcBef>
                <a:spcPts val="768"/>
              </a:spcBef>
              <a:buSzPct val="100000"/>
            </a:pPr>
            <a:endParaRPr lang="en-US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en-US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en-US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>
                <a:solidFill>
                  <a:srgbClr val="000000"/>
                </a:solidFill>
              </a:rPr>
              <a:t>д</a:t>
            </a:r>
            <a:r>
              <a:rPr lang="ru-RU" b="1" dirty="0" smtClean="0">
                <a:solidFill>
                  <a:srgbClr val="000000"/>
                </a:solidFill>
              </a:rPr>
              <a:t>исплей на основе органического светодиода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малые габариты, вес и энергопотребление, расширенный угол обзора и диапазон </a:t>
            </a:r>
            <a:r>
              <a:rPr lang="en-US" b="1" dirty="0" smtClean="0">
                <a:solidFill>
                  <a:srgbClr val="000000"/>
                </a:solidFill>
              </a:rPr>
              <a:t>t</a:t>
            </a:r>
            <a:r>
              <a:rPr lang="en-US" b="1" baseline="30000" dirty="0" smtClean="0">
                <a:solidFill>
                  <a:srgbClr val="000000"/>
                </a:solidFill>
              </a:rPr>
              <a:t>o</a:t>
            </a:r>
            <a:r>
              <a:rPr lang="ru-RU" b="1" dirty="0" smtClean="0">
                <a:solidFill>
                  <a:srgbClr val="000000"/>
                </a:solidFill>
              </a:rPr>
              <a:t>, мгновенный отклик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052089" y="4699573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763513" y="6539031"/>
            <a:ext cx="3817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err="1"/>
              <a:t>IDTechEx</a:t>
            </a:r>
            <a:r>
              <a:rPr lang="en-US" sz="1200" dirty="0"/>
              <a:t>, </a:t>
            </a:r>
            <a:r>
              <a:rPr lang="en-US" sz="1200" dirty="0" smtClean="0"/>
              <a:t>OLED </a:t>
            </a:r>
            <a:r>
              <a:rPr lang="en-US" sz="1200" dirty="0"/>
              <a:t>Display Forecast </a:t>
            </a:r>
            <a:r>
              <a:rPr lang="en-US" sz="1200" dirty="0" smtClean="0"/>
              <a:t>2014-2024, 2014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978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.Emashova\Reports\презентация про нанотренды для СВК 2015\electroni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" y="1127049"/>
            <a:ext cx="3471867" cy="504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Гибкая электроника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2" y="1138433"/>
            <a:ext cx="3936759" cy="49555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гибкой электроники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>
                <a:solidFill>
                  <a:srgbClr val="000000"/>
                </a:solidFill>
              </a:rPr>
              <a:t>Фотовольтаика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Дисплеи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Гибкие батареи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Гибкие сенсоры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>
                <a:solidFill>
                  <a:srgbClr val="000000"/>
                </a:solidFill>
              </a:rPr>
              <a:t>П</a:t>
            </a:r>
            <a:r>
              <a:rPr lang="en-US" altLang="en-US" sz="1400" kern="0" dirty="0">
                <a:solidFill>
                  <a:srgbClr val="000000"/>
                </a:solidFill>
              </a:rPr>
              <a:t>/</a:t>
            </a:r>
            <a:r>
              <a:rPr lang="ru-RU" altLang="en-US" sz="1400" kern="0" dirty="0">
                <a:solidFill>
                  <a:srgbClr val="000000"/>
                </a:solidFill>
              </a:rPr>
              <a:t>п и память</a:t>
            </a: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Любая область, где требуется размещение электронных устройств на криволинейных поверхностях и движущихся частях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smtClean="0">
                <a:solidFill>
                  <a:srgbClr val="000000"/>
                </a:solidFill>
              </a:rPr>
              <a:t>гибкой электроники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2013 году -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3,4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2020 году -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40,2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dirty="0">
              <a:solidFill>
                <a:srgbClr val="000000"/>
              </a:solidFill>
            </a:endParaRPr>
          </a:p>
          <a:p>
            <a:pPr>
              <a:spcBef>
                <a:spcPts val="24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7080" y="1099536"/>
            <a:ext cx="3952440" cy="5170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u="sng" dirty="0" smtClean="0">
                <a:solidFill>
                  <a:srgbClr val="000000"/>
                </a:solidFill>
              </a:rPr>
              <a:t>: </a:t>
            </a:r>
            <a:r>
              <a:rPr lang="ru-RU" b="1" dirty="0" err="1" smtClean="0">
                <a:solidFill>
                  <a:srgbClr val="000000"/>
                </a:solidFill>
              </a:rPr>
              <a:t>нанокомпоненты</a:t>
            </a:r>
            <a:r>
              <a:rPr lang="ru-RU" b="1" dirty="0" smtClean="0">
                <a:solidFill>
                  <a:srgbClr val="000000"/>
                </a:solidFill>
              </a:rPr>
              <a:t>, </a:t>
            </a:r>
          </a:p>
          <a:p>
            <a:pPr algn="ctr"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наносимые на гибкую подложку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легкость и механическая гибкость компонентов электроники и </a:t>
            </a:r>
            <a:r>
              <a:rPr lang="ru-RU" b="1" dirty="0" err="1" smtClean="0">
                <a:solidFill>
                  <a:srgbClr val="000000"/>
                </a:solidFill>
              </a:rPr>
              <a:t>фотоники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расширенные потребительские качества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169052" y="4976031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30010" y="6539031"/>
            <a:ext cx="5050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 err="1"/>
              <a:t>MarketsandMarkets</a:t>
            </a:r>
            <a:r>
              <a:rPr lang="en-US" sz="1200" dirty="0"/>
              <a:t>, </a:t>
            </a:r>
            <a:r>
              <a:rPr lang="en-US" sz="1200" dirty="0" smtClean="0"/>
              <a:t>FLEXIBLE </a:t>
            </a:r>
            <a:r>
              <a:rPr lang="en-US" sz="1200" dirty="0"/>
              <a:t>ELECTRONICS MARKET </a:t>
            </a:r>
            <a:r>
              <a:rPr lang="en-US" sz="1200" dirty="0" smtClean="0"/>
              <a:t>2014-2020, </a:t>
            </a:r>
            <a:r>
              <a:rPr lang="en-US" sz="1200" dirty="0"/>
              <a:t>2014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655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atalia.Emashova\Reports\презентация про нанотренды для СВК 2015\mr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9" y="1147987"/>
            <a:ext cx="3606209" cy="514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Наномагнетики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1" y="1147987"/>
            <a:ext cx="4074277" cy="51475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наномагнетиков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Наночастицы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Микросферы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Магнитные жидкости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Тонкие пленки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Кристаллиты в аморфной полимерной среде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Сыпучие материалы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Системы хранения информации (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MRAM, HD)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Системы электро-магнитной защиты материалов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Системы магнитной сепарации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Системы записи и визуализации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Системы передачи тепла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Сенсоры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Медицина и биотехнология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наномагнетиков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2012 году -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7,3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2017 году - 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9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>
              <a:spcBef>
                <a:spcPts val="24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784" y="1125538"/>
            <a:ext cx="3780430" cy="5170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ct val="100000"/>
            </a:pPr>
            <a:r>
              <a:rPr lang="ru-RU" b="1" u="sng" dirty="0" smtClean="0">
                <a:solidFill>
                  <a:srgbClr val="0070C0"/>
                </a:solidFill>
              </a:rPr>
              <a:t>Нано</a:t>
            </a:r>
            <a:r>
              <a:rPr lang="ru-RU" b="1" dirty="0" smtClean="0">
                <a:solidFill>
                  <a:srgbClr val="000000"/>
                </a:solidFill>
              </a:rPr>
              <a:t>: магнитные кристаллиты,  тонкие слои, </a:t>
            </a:r>
            <a:r>
              <a:rPr lang="en-US" b="1" dirty="0" smtClean="0">
                <a:solidFill>
                  <a:srgbClr val="000000"/>
                </a:solidFill>
              </a:rPr>
              <a:t>d=</a:t>
            </a:r>
            <a:r>
              <a:rPr lang="ru-RU" b="1" dirty="0" smtClean="0">
                <a:solidFill>
                  <a:srgbClr val="000000"/>
                </a:solidFill>
              </a:rPr>
              <a:t>10-20 </a:t>
            </a:r>
            <a:r>
              <a:rPr lang="ru-RU" b="1" dirty="0" err="1" smtClean="0">
                <a:solidFill>
                  <a:srgbClr val="000000"/>
                </a:solidFill>
              </a:rPr>
              <a:t>нм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спец. магнитные свойства (</a:t>
            </a:r>
            <a:r>
              <a:rPr lang="ru-RU" b="1" dirty="0" err="1" smtClean="0">
                <a:solidFill>
                  <a:srgbClr val="000000"/>
                </a:solidFill>
              </a:rPr>
              <a:t>суперпарамагнетизм</a:t>
            </a:r>
            <a:r>
              <a:rPr lang="ru-RU" b="1" dirty="0" smtClean="0">
                <a:solidFill>
                  <a:srgbClr val="000000"/>
                </a:solidFill>
              </a:rPr>
              <a:t>, гигантский магниторезистивный эффект)</a:t>
            </a: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err="1" smtClean="0">
                <a:solidFill>
                  <a:srgbClr val="000000"/>
                </a:solidFill>
              </a:rPr>
              <a:t>наномагнетики</a:t>
            </a:r>
            <a:r>
              <a:rPr lang="ru-RU" b="1" dirty="0" smtClean="0">
                <a:solidFill>
                  <a:srgbClr val="000000"/>
                </a:solidFill>
              </a:rPr>
              <a:t> - один из наиболее широко используемых </a:t>
            </a:r>
            <a:r>
              <a:rPr lang="ru-RU" b="1" dirty="0" err="1" smtClean="0">
                <a:solidFill>
                  <a:srgbClr val="000000"/>
                </a:solidFill>
              </a:rPr>
              <a:t>наноматериалов</a:t>
            </a:r>
            <a:r>
              <a:rPr lang="ru-RU" b="1" dirty="0" smtClean="0">
                <a:solidFill>
                  <a:srgbClr val="000000"/>
                </a:solidFill>
              </a:rPr>
              <a:t>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169052" y="4678307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189768" y="6539031"/>
            <a:ext cx="533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r>
              <a:rPr lang="en-US" sz="1200" dirty="0"/>
              <a:t>BBC Research, </a:t>
            </a:r>
            <a:r>
              <a:rPr lang="en-US" sz="1200" dirty="0" err="1" smtClean="0"/>
              <a:t>Nanomagnetics</a:t>
            </a:r>
            <a:r>
              <a:rPr lang="en-US" sz="1200" dirty="0" smtClean="0"/>
              <a:t>: materials, devices and markets, Des</a:t>
            </a:r>
            <a:r>
              <a:rPr lang="ru-RU" sz="1200" dirty="0" smtClean="0"/>
              <a:t>с</a:t>
            </a:r>
            <a:r>
              <a:rPr lang="en-US" sz="1200" dirty="0" err="1" smtClean="0"/>
              <a:t>mber</a:t>
            </a:r>
            <a:r>
              <a:rPr lang="en-US" sz="1200" dirty="0" smtClean="0"/>
              <a:t> </a:t>
            </a:r>
            <a:r>
              <a:rPr lang="en-US" sz="1200" dirty="0"/>
              <a:t>2013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66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083981" y="4956976"/>
            <a:ext cx="5656521" cy="3454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Оглавление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2256504" y="1312693"/>
            <a:ext cx="4909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Введение. Мировой рынок </a:t>
            </a:r>
            <a:r>
              <a:rPr lang="ru-RU" sz="1600" b="1" dirty="0" err="1" smtClean="0">
                <a:solidFill>
                  <a:prstClr val="black"/>
                </a:solidFill>
              </a:rPr>
              <a:t>наноиндустрии</a:t>
            </a:r>
            <a:endParaRPr lang="ru-RU" sz="1600" b="1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Патентный ландшафт в области </a:t>
            </a:r>
            <a:r>
              <a:rPr lang="ru-RU" sz="1600" b="1" dirty="0" err="1">
                <a:solidFill>
                  <a:prstClr val="black"/>
                </a:solidFill>
              </a:rPr>
              <a:t>нанотехнологий</a:t>
            </a:r>
            <a:endParaRPr lang="ru-RU" sz="1600" b="1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>
                <a:solidFill>
                  <a:prstClr val="black"/>
                </a:solidFill>
              </a:rPr>
              <a:t>Наноматериалы</a:t>
            </a:r>
            <a:r>
              <a:rPr lang="ru-RU" sz="1600" b="1" dirty="0">
                <a:solidFill>
                  <a:prstClr val="black"/>
                </a:solidFill>
              </a:rPr>
              <a:t> и химические технологии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Наноразмерные</a:t>
            </a:r>
            <a:r>
              <a:rPr lang="ru-RU" sz="1600" dirty="0">
                <a:solidFill>
                  <a:prstClr val="black"/>
                </a:solidFill>
              </a:rPr>
              <a:t> катализаторы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Углеродные </a:t>
            </a:r>
            <a:r>
              <a:rPr lang="ru-RU" sz="1600" dirty="0" err="1">
                <a:solidFill>
                  <a:prstClr val="black"/>
                </a:solidFill>
              </a:rPr>
              <a:t>наноматериалы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Нанокомпозиты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Нанопокрытия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prstClr val="black"/>
                </a:solidFill>
              </a:rPr>
              <a:t>Фильтрационные материалы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Аддитивные технологии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>
                <a:solidFill>
                  <a:prstClr val="black"/>
                </a:solidFill>
              </a:rPr>
              <a:t>Наноэлектроника</a:t>
            </a:r>
            <a:r>
              <a:rPr lang="ru-RU" sz="1600" b="1" dirty="0">
                <a:solidFill>
                  <a:prstClr val="black"/>
                </a:solidFill>
              </a:rPr>
              <a:t> и оптоэлектроника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OLED-</a:t>
            </a:r>
            <a:r>
              <a:rPr lang="ru-RU" sz="1600" dirty="0">
                <a:solidFill>
                  <a:prstClr val="black"/>
                </a:solidFill>
              </a:rPr>
              <a:t>дисплеи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Гибкая электроника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>
                <a:solidFill>
                  <a:prstClr val="black"/>
                </a:solidFill>
              </a:rPr>
              <a:t>Наномагнетики</a:t>
            </a:r>
            <a:endParaRPr lang="ru-RU" sz="1600" dirty="0">
              <a:solidFill>
                <a:prstClr val="black"/>
              </a:solidFill>
            </a:endParaRP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</a:rPr>
              <a:t>Медицина и фармацевтика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prstClr val="black"/>
                </a:solidFill>
              </a:rPr>
              <a:t>Фармацевтика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prstClr val="black"/>
                </a:solidFill>
              </a:rPr>
              <a:t>In-vitro </a:t>
            </a:r>
            <a:r>
              <a:rPr lang="ru-RU" sz="1600" dirty="0">
                <a:solidFill>
                  <a:prstClr val="black"/>
                </a:solidFill>
              </a:rPr>
              <a:t>диагностика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</a:rPr>
              <a:t>Заключение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blackWhite">
          <a:xfrm>
            <a:off x="456256" y="1189371"/>
            <a:ext cx="1454698" cy="4641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54000" tIns="54000" rIns="54000" bIns="54000"/>
          <a:lstStyle>
            <a:lvl1pPr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  <a:buClr>
                <a:srgbClr val="4F81BD"/>
              </a:buClr>
              <a:buSzPct val="85000"/>
              <a:buFont typeface="Wingdings" panose="05000000000000000000" pitchFamily="2" charset="2"/>
              <a:buNone/>
            </a:pPr>
            <a:endParaRPr lang="ru-RU" altLang="en-US">
              <a:solidFill>
                <a:srgbClr val="1F497D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" y="1232666"/>
            <a:ext cx="1373909" cy="8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" y="3225569"/>
            <a:ext cx="1373909" cy="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" y="2248142"/>
            <a:ext cx="1373909" cy="8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8" y="4191189"/>
            <a:ext cx="1373909" cy="15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5_84</a:t>
            </a:r>
            <a:endParaRPr lang="en-US" sz="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Структура </a:t>
            </a:r>
            <a:r>
              <a:rPr lang="ru-RU" dirty="0" err="1" smtClean="0">
                <a:solidFill>
                  <a:srgbClr val="002060"/>
                </a:solidFill>
              </a:rPr>
              <a:t>наномедицины</a:t>
            </a:r>
            <a:r>
              <a:rPr lang="ru-RU" dirty="0" smtClean="0">
                <a:solidFill>
                  <a:srgbClr val="002060"/>
                </a:solidFill>
              </a:rPr>
              <a:t>. Движущая сила развития </a:t>
            </a:r>
            <a:r>
              <a:rPr lang="ru-RU" dirty="0" err="1" smtClean="0">
                <a:solidFill>
                  <a:srgbClr val="002060"/>
                </a:solidFill>
              </a:rPr>
              <a:t>наномедицины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707869"/>
              </p:ext>
            </p:extLst>
          </p:nvPr>
        </p:nvGraphicFramePr>
        <p:xfrm>
          <a:off x="4142706" y="3796614"/>
          <a:ext cx="4537451" cy="254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40747" y="3895311"/>
            <a:ext cx="31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%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66053" y="3806024"/>
            <a:ext cx="3601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Статистика раковых заболеваний в России</a:t>
            </a:r>
            <a:endParaRPr lang="ru-RU" sz="1400" b="1" baseline="30000" dirty="0"/>
          </a:p>
        </p:txBody>
      </p:sp>
      <p:sp>
        <p:nvSpPr>
          <p:cNvPr id="10" name="Овал 9"/>
          <p:cNvSpPr/>
          <p:nvPr/>
        </p:nvSpPr>
        <p:spPr>
          <a:xfrm>
            <a:off x="861237" y="1850045"/>
            <a:ext cx="2424223" cy="279636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Наномедицина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477929" y="1116390"/>
            <a:ext cx="1297172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Вакцины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0" y="1869532"/>
            <a:ext cx="1892595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Адресная доставка лекарств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307257" y="1880157"/>
            <a:ext cx="1884623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Антиадгезивы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052624" y="4541846"/>
            <a:ext cx="2052084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Наноматериалы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3165" y="3796614"/>
            <a:ext cx="1884623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Биосенсоры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32826" y="3807247"/>
            <a:ext cx="1884623" cy="10951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Визуализация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922874" y="1073858"/>
            <a:ext cx="2977117" cy="2778922"/>
          </a:xfrm>
          <a:prstGeom prst="downArrow">
            <a:avLst>
              <a:gd name="adj1" fmla="val 74286"/>
              <a:gd name="adj2" fmla="val 26161"/>
            </a:avLst>
          </a:prstGeom>
          <a:solidFill>
            <a:srgbClr val="CC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Основные причины смертности в России</a:t>
            </a:r>
            <a:endParaRPr lang="ru-RU" sz="1400" b="1" baseline="300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/>
                </a:solidFill>
              </a:rPr>
              <a:t>Сердечно-сосудистые заболевания – 55%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/>
                </a:solidFill>
              </a:rPr>
              <a:t>Раковые заболевания – 15%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solidFill>
                  <a:schemeClr val="tx1"/>
                </a:solidFill>
              </a:rPr>
              <a:t>Внешние причины (травматические или насильственные) – 8,7%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30847" y="6570925"/>
            <a:ext cx="2190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aseline="30000" dirty="0" smtClean="0"/>
              <a:t> </a:t>
            </a:r>
            <a:r>
              <a:rPr lang="ru-RU" sz="1200" dirty="0" smtClean="0"/>
              <a:t>данные Росстата за 2008 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419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.Emashova\Reports\презентация про нанотренды для СВК 2015\dr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" y="1184771"/>
            <a:ext cx="3476845" cy="51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Фармацевтика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2" y="1163504"/>
            <a:ext cx="3936759" cy="50773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наночастиц</a:t>
            </a:r>
            <a:r>
              <a:rPr lang="ru-RU" sz="1600" b="1" dirty="0" smtClean="0">
                <a:solidFill>
                  <a:schemeClr val="tx1"/>
                </a:solidFill>
              </a:rPr>
              <a:t> для адресной доставки лекарств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Липосомы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Биоразлагаемые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полимеры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Мицеллы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Циклодекстрины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Неорганические частицы (кремний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,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золото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,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оксиды)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Противоопухолевые препараты, модифицированные различными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лигандами</a:t>
            </a:r>
            <a:endParaRPr lang="ru-RU" altLang="en-US" sz="1400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Препараты против рассеянного склероза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Препараты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тераностики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(частицы золота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,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квантовые точки,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наномагнетики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)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нанофармацевтики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201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4</a:t>
            </a:r>
            <a:r>
              <a:rPr lang="en-US" altLang="en-US" sz="1400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году -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29,6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2019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79,8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>
              <a:spcBef>
                <a:spcPts val="24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664" y="1092126"/>
            <a:ext cx="3725055" cy="5170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>
                <a:solidFill>
                  <a:srgbClr val="0070C0"/>
                </a:solidFill>
              </a:rPr>
              <a:t>Нано</a:t>
            </a:r>
            <a:r>
              <a:rPr lang="ru-RU" b="1" u="sng" dirty="0">
                <a:solidFill>
                  <a:srgbClr val="000000"/>
                </a:solidFill>
              </a:rPr>
              <a:t>: </a:t>
            </a:r>
            <a:r>
              <a:rPr lang="ru-RU" b="1" dirty="0" smtClean="0">
                <a:solidFill>
                  <a:srgbClr val="000000"/>
                </a:solidFill>
              </a:rPr>
              <a:t>частицы с фармацевтической субстанцией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 smtClean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адресная доставка лекарств к больным органам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увеличение </a:t>
            </a:r>
            <a:r>
              <a:rPr lang="ru-RU" b="1" dirty="0" err="1" smtClean="0">
                <a:solidFill>
                  <a:srgbClr val="000000"/>
                </a:solidFill>
              </a:rPr>
              <a:t>биодоступности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и эффективности, уменьшение дозы и токсического воздействия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115887" y="4465647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85202" y="6411435"/>
            <a:ext cx="505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Kevin </a:t>
            </a:r>
            <a:r>
              <a:rPr lang="en-US" sz="1200" dirty="0"/>
              <a:t>James, Drug Development and Delivery, </a:t>
            </a:r>
            <a:r>
              <a:rPr lang="en-US" sz="1200" dirty="0" smtClean="0"/>
              <a:t>Nanotechnology </a:t>
            </a:r>
            <a:r>
              <a:rPr lang="en-US" sz="1200" dirty="0"/>
              <a:t>market – nanotechnology markets in healthcare and </a:t>
            </a:r>
            <a:r>
              <a:rPr lang="en-US" sz="1200" dirty="0" smtClean="0"/>
              <a:t>medicine, November </a:t>
            </a:r>
            <a:r>
              <a:rPr lang="en-US" sz="1200" dirty="0"/>
              <a:t>2014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056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«Ты помнишь, как все начиналось…»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639711" y="1180214"/>
            <a:ext cx="8873" cy="5146158"/>
          </a:xfrm>
          <a:prstGeom prst="straightConnector1">
            <a:avLst/>
          </a:prstGeom>
          <a:ln w="41275" cap="rnd">
            <a:solidFill>
              <a:schemeClr val="tx1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95697" y="1201472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1857г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92159" y="2045017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1958г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88621" y="2633370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1959г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-77988" y="3537175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1974г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85083" y="4986801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1991г</a:t>
            </a:r>
            <a:endParaRPr lang="ru-RU" dirty="0"/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722997" y="1056515"/>
            <a:ext cx="7751152" cy="655306"/>
          </a:xfrm>
          <a:prstGeom prst="leftArrowCallout">
            <a:avLst>
              <a:gd name="adj1" fmla="val 40265"/>
              <a:gd name="adj2" fmla="val 50000"/>
              <a:gd name="adj3" fmla="val 26623"/>
              <a:gd name="adj4" fmla="val 9562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Майкл Фарадей синтезировал золото в коллоидном состоянии,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для которого размеры частиц составили  от 10 до 10</a:t>
            </a:r>
            <a:r>
              <a:rPr lang="en-US" sz="1600" dirty="0" smtClean="0">
                <a:solidFill>
                  <a:schemeClr val="tx1"/>
                </a:solidFill>
              </a:rPr>
              <a:t>00 </a:t>
            </a:r>
            <a:r>
              <a:rPr lang="ru-RU" sz="1600" dirty="0" err="1" smtClean="0">
                <a:solidFill>
                  <a:schemeClr val="tx1"/>
                </a:solidFill>
              </a:rPr>
              <a:t>нм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691091" y="1796872"/>
            <a:ext cx="7783058" cy="830138"/>
          </a:xfrm>
          <a:prstGeom prst="leftArrowCallout">
            <a:avLst>
              <a:gd name="adj1" fmla="val 41937"/>
              <a:gd name="adj2" fmla="val 43146"/>
              <a:gd name="adj3" fmla="val 26067"/>
              <a:gd name="adj4" fmla="val 95266"/>
            </a:avLst>
          </a:prstGeom>
          <a:solidFill>
            <a:srgbClr val="FF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Группа Игоря </a:t>
            </a:r>
            <a:r>
              <a:rPr lang="ru-RU" sz="1600" dirty="0" err="1" smtClean="0">
                <a:solidFill>
                  <a:schemeClr val="tx1"/>
                </a:solidFill>
              </a:rPr>
              <a:t>Морохова</a:t>
            </a:r>
            <a:r>
              <a:rPr lang="ru-RU" sz="1600" dirty="0" smtClean="0">
                <a:solidFill>
                  <a:schemeClr val="tx1"/>
                </a:solidFill>
              </a:rPr>
              <a:t> была удостоена Ленинской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премии за разработку ультрадисперсных порошков металлов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ru-RU" sz="1600" dirty="0" smtClean="0">
                <a:solidFill>
                  <a:schemeClr val="tx1"/>
                </a:solidFill>
              </a:rPr>
              <a:t>=100 </a:t>
            </a:r>
            <a:r>
              <a:rPr lang="ru-RU" sz="1600" dirty="0" err="1" smtClean="0">
                <a:solidFill>
                  <a:schemeClr val="tx1"/>
                </a:solidFill>
              </a:rPr>
              <a:t>нм</a:t>
            </a:r>
            <a:r>
              <a:rPr lang="ru-RU" sz="1600" dirty="0" smtClean="0">
                <a:solidFill>
                  <a:schemeClr val="tx1"/>
                </a:solidFill>
              </a:rPr>
              <a:t>), примененных для изготовления мембран для разделения изотопов </a:t>
            </a:r>
            <a:r>
              <a:rPr lang="en-US" sz="1600" dirty="0" smtClean="0">
                <a:solidFill>
                  <a:schemeClr val="tx1"/>
                </a:solidFill>
              </a:rPr>
              <a:t>U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Выноска со стрелкой влево 12"/>
          <p:cNvSpPr/>
          <p:nvPr/>
        </p:nvSpPr>
        <p:spPr>
          <a:xfrm>
            <a:off x="694629" y="2668734"/>
            <a:ext cx="7779520" cy="627327"/>
          </a:xfrm>
          <a:prstGeom prst="leftArrowCallout">
            <a:avLst>
              <a:gd name="adj1" fmla="val 41937"/>
              <a:gd name="adj2" fmla="val 43146"/>
              <a:gd name="adj3" fmla="val 32898"/>
              <a:gd name="adj4" fmla="val 95114"/>
            </a:avLst>
          </a:prstGeom>
          <a:solidFill>
            <a:srgbClr val="FFFFCC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Ричард Фейнман высказал идею манипулирования материей на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наноуровне</a:t>
            </a:r>
            <a:r>
              <a:rPr lang="ru-RU" sz="1600" dirty="0" smtClean="0">
                <a:solidFill>
                  <a:schemeClr val="tx1"/>
                </a:solidFill>
              </a:rPr>
              <a:t> в своем выступлении «</a:t>
            </a:r>
            <a:r>
              <a:rPr lang="en-US" sz="1600" i="1" dirty="0" smtClean="0">
                <a:solidFill>
                  <a:schemeClr val="tx1"/>
                </a:solidFill>
              </a:rPr>
              <a:t>There’s Plenty of Room at the Bottom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Выноска со стрелкой влево 13"/>
          <p:cNvSpPr/>
          <p:nvPr/>
        </p:nvSpPr>
        <p:spPr>
          <a:xfrm>
            <a:off x="744255" y="3509182"/>
            <a:ext cx="7729893" cy="461123"/>
          </a:xfrm>
          <a:prstGeom prst="leftArrowCallout">
            <a:avLst>
              <a:gd name="adj1" fmla="val 46075"/>
              <a:gd name="adj2" fmla="val 48551"/>
              <a:gd name="adj3" fmla="val 32851"/>
              <a:gd name="adj4" fmla="val 95743"/>
            </a:avLst>
          </a:prstGeom>
          <a:solidFill>
            <a:srgbClr val="CCFF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chemeClr val="tx1"/>
                </a:solidFill>
              </a:rPr>
              <a:t>Норио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Танигучи</a:t>
            </a:r>
            <a:r>
              <a:rPr lang="ru-RU" sz="1600" dirty="0" smtClean="0">
                <a:solidFill>
                  <a:schemeClr val="tx1"/>
                </a:solidFill>
              </a:rPr>
              <a:t> впервые применил термин «</a:t>
            </a:r>
            <a:r>
              <a:rPr lang="ru-RU" sz="1600" dirty="0" err="1" smtClean="0">
                <a:solidFill>
                  <a:schemeClr val="tx1"/>
                </a:solidFill>
              </a:rPr>
              <a:t>нанотехнология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>
            <a:off x="552895" y="1286540"/>
            <a:ext cx="180747" cy="193474"/>
          </a:xfrm>
          <a:prstGeom prst="mathMinus">
            <a:avLst/>
          </a:prstGeom>
          <a:solidFill>
            <a:schemeClr val="tx1"/>
          </a:solidFill>
          <a:ln cap="sq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554665" y="2069148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инус 20"/>
          <p:cNvSpPr/>
          <p:nvPr/>
        </p:nvSpPr>
        <p:spPr>
          <a:xfrm>
            <a:off x="567066" y="2775872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556433" y="3650604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Минус 22"/>
          <p:cNvSpPr/>
          <p:nvPr/>
        </p:nvSpPr>
        <p:spPr>
          <a:xfrm>
            <a:off x="556433" y="5117958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Natalia.Emashova\Reports\презентация про нанотренды для СВК 2015\рисунки\michael_fara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960" y="1056514"/>
            <a:ext cx="677908" cy="84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.Emashova\Reports\презентация про нанотренды для СВК 2015\рисунки\Морохов_И_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28" y="1605494"/>
            <a:ext cx="629677" cy="78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.Emashova\Reports\презентация про нанотренды для СВК 2015\рисунки\feynm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5" y="2670582"/>
            <a:ext cx="676742" cy="8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lia.Emashova\Reports\презентация про нанотренды для СВК 2015\рисунки\norio_taniguc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40" y="3219556"/>
            <a:ext cx="654912" cy="7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-70912" y="4192864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1985г</a:t>
            </a:r>
            <a:endParaRPr lang="ru-RU" dirty="0"/>
          </a:p>
        </p:txBody>
      </p:sp>
      <p:sp>
        <p:nvSpPr>
          <p:cNvPr id="25" name="Минус 24"/>
          <p:cNvSpPr/>
          <p:nvPr/>
        </p:nvSpPr>
        <p:spPr>
          <a:xfrm>
            <a:off x="549338" y="4292122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 со стрелкой влево 4"/>
          <p:cNvSpPr/>
          <p:nvPr/>
        </p:nvSpPr>
        <p:spPr>
          <a:xfrm>
            <a:off x="779693" y="5269593"/>
            <a:ext cx="7768886" cy="464314"/>
          </a:xfrm>
          <a:prstGeom prst="leftArrowCallout">
            <a:avLst>
              <a:gd name="adj1" fmla="val 52480"/>
              <a:gd name="adj2" fmla="val 50000"/>
              <a:gd name="adj3" fmla="val 36450"/>
              <a:gd name="adj4" fmla="val 9598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Впервые промышленный </a:t>
            </a:r>
            <a:r>
              <a:rPr lang="ru-RU" sz="1600" dirty="0" err="1" smtClean="0">
                <a:solidFill>
                  <a:schemeClr val="tx1"/>
                </a:solidFill>
              </a:rPr>
              <a:t>нанокомпозит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ru-RU" sz="1600" dirty="0" err="1" smtClean="0">
                <a:solidFill>
                  <a:schemeClr val="tx1"/>
                </a:solidFill>
              </a:rPr>
              <a:t>найлон</a:t>
            </a:r>
            <a:r>
              <a:rPr lang="ru-RU" sz="1600" dirty="0" smtClean="0">
                <a:solidFill>
                  <a:schemeClr val="tx1"/>
                </a:solidFill>
              </a:rPr>
              <a:t> 6</a:t>
            </a:r>
            <a:r>
              <a:rPr lang="en-US" sz="1600" dirty="0" smtClean="0">
                <a:solidFill>
                  <a:schemeClr val="tx1"/>
                </a:solidFill>
              </a:rPr>
              <a:t>/</a:t>
            </a:r>
            <a:r>
              <a:rPr lang="ru-RU" sz="1600" dirty="0" err="1" smtClean="0">
                <a:solidFill>
                  <a:schemeClr val="tx1"/>
                </a:solidFill>
              </a:rPr>
              <a:t>наноглина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был применен для изготовления зубчатых ремней </a:t>
            </a:r>
            <a:r>
              <a:rPr lang="en-US" sz="1600" dirty="0" smtClean="0">
                <a:solidFill>
                  <a:schemeClr val="tx1"/>
                </a:solidFill>
              </a:rPr>
              <a:t>Toyota Camry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Выноска со стрелкой влево 17"/>
          <p:cNvSpPr/>
          <p:nvPr/>
        </p:nvSpPr>
        <p:spPr>
          <a:xfrm>
            <a:off x="779693" y="4146664"/>
            <a:ext cx="7694456" cy="473709"/>
          </a:xfrm>
          <a:prstGeom prst="leftArrowCallout">
            <a:avLst>
              <a:gd name="adj1" fmla="val 25000"/>
              <a:gd name="adj2" fmla="val 50000"/>
              <a:gd name="adj3" fmla="val 36223"/>
              <a:gd name="adj4" fmla="val 96437"/>
            </a:avLst>
          </a:prstGeom>
          <a:solidFill>
            <a:srgbClr val="CCCCFF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Гарольд </a:t>
            </a:r>
            <a:r>
              <a:rPr lang="ru-RU" sz="1600" dirty="0" err="1" smtClean="0">
                <a:solidFill>
                  <a:schemeClr val="tx1"/>
                </a:solidFill>
              </a:rPr>
              <a:t>Крото</a:t>
            </a:r>
            <a:r>
              <a:rPr lang="ru-RU" sz="1600" dirty="0" smtClean="0">
                <a:solidFill>
                  <a:schemeClr val="tx1"/>
                </a:solidFill>
              </a:rPr>
              <a:t>, Ричард </a:t>
            </a:r>
            <a:r>
              <a:rPr lang="ru-RU" sz="1600" dirty="0" err="1" smtClean="0">
                <a:solidFill>
                  <a:schemeClr val="tx1"/>
                </a:solidFill>
              </a:rPr>
              <a:t>Смолли</a:t>
            </a:r>
            <a:r>
              <a:rPr lang="ru-RU" sz="1600" dirty="0" smtClean="0">
                <a:solidFill>
                  <a:schemeClr val="tx1"/>
                </a:solidFill>
              </a:rPr>
              <a:t> и Роберт </a:t>
            </a:r>
            <a:r>
              <a:rPr lang="ru-RU" sz="1600" dirty="0" err="1" smtClean="0">
                <a:solidFill>
                  <a:schemeClr val="tx1"/>
                </a:solidFill>
              </a:rPr>
              <a:t>Кёрл</a:t>
            </a:r>
            <a:r>
              <a:rPr lang="ru-RU" sz="1600" dirty="0" smtClean="0">
                <a:solidFill>
                  <a:schemeClr val="tx1"/>
                </a:solidFill>
              </a:rPr>
              <a:t> открыли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 новую форму углерода - фуллерены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6" name="Picture 3" descr="C:\Users\Natalia.Emashova\Reports\презентация про нанотренды для СВК 2015\рисунки\fuler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68" y="4025732"/>
            <a:ext cx="588523" cy="7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talia.Emashova\Reports\презентация про нанотренды для СВК 2015\рисунки\garild_krot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34" y="4085435"/>
            <a:ext cx="877851" cy="5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14679" y="1467946"/>
            <a:ext cx="427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~</a:t>
            </a:r>
            <a:endParaRPr lang="ru-RU" sz="4000" dirty="0"/>
          </a:p>
        </p:txBody>
      </p:sp>
      <p:sp>
        <p:nvSpPr>
          <p:cNvPr id="34" name="Выноска со стрелкой влево 33"/>
          <p:cNvSpPr/>
          <p:nvPr/>
        </p:nvSpPr>
        <p:spPr>
          <a:xfrm>
            <a:off x="761984" y="4784013"/>
            <a:ext cx="7768886" cy="464314"/>
          </a:xfrm>
          <a:prstGeom prst="leftArrowCallout">
            <a:avLst>
              <a:gd name="adj1" fmla="val 52480"/>
              <a:gd name="adj2" fmla="val 50000"/>
              <a:gd name="adj3" fmla="val 36450"/>
              <a:gd name="adj4" fmla="val 95987"/>
            </a:avLst>
          </a:prstGeom>
          <a:solidFill>
            <a:srgbClr val="CCFF99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 smtClean="0">
                <a:solidFill>
                  <a:schemeClr val="tx1"/>
                </a:solidFill>
              </a:rPr>
              <a:t>Сумио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Иидзима</a:t>
            </a:r>
            <a:r>
              <a:rPr lang="ru-RU" sz="1600" dirty="0" smtClean="0">
                <a:solidFill>
                  <a:schemeClr val="tx1"/>
                </a:solidFill>
              </a:rPr>
              <a:t> получил и описал свойства </a:t>
            </a:r>
            <a:r>
              <a:rPr lang="ru-RU" sz="1600" dirty="0" err="1" smtClean="0">
                <a:solidFill>
                  <a:schemeClr val="tx1"/>
                </a:solidFill>
              </a:rPr>
              <a:t>многостенных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углеродных </a:t>
            </a:r>
            <a:r>
              <a:rPr lang="ru-RU" sz="1600" dirty="0" err="1" smtClean="0">
                <a:solidFill>
                  <a:schemeClr val="tx1"/>
                </a:solidFill>
              </a:rPr>
              <a:t>нанотрубок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" name="Picture 5" descr="C:\Users\Natalia.Emashova\Reports\презентация про нанотренды для СВК 2015\рисунки\iidzim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81" y="4636173"/>
            <a:ext cx="697218" cy="6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.Emashova\Reports\презентация про нанотренды для СВК 2015\рисунки\1991_toyota_camr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23" y="5232076"/>
            <a:ext cx="992969" cy="5818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 со стрелкой влево 35"/>
          <p:cNvSpPr/>
          <p:nvPr/>
        </p:nvSpPr>
        <p:spPr>
          <a:xfrm>
            <a:off x="783231" y="5857946"/>
            <a:ext cx="7768886" cy="464314"/>
          </a:xfrm>
          <a:prstGeom prst="leftArrowCallout">
            <a:avLst>
              <a:gd name="adj1" fmla="val 52480"/>
              <a:gd name="adj2" fmla="val 50000"/>
              <a:gd name="adj3" fmla="val 36450"/>
              <a:gd name="adj4" fmla="val 9598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Андрей Гейм и Константин Новоселов получили Нобелевскую премию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«за передовые опыты с двумерным материалом – </a:t>
            </a:r>
            <a:r>
              <a:rPr lang="ru-RU" sz="1600" dirty="0" err="1" smtClean="0">
                <a:solidFill>
                  <a:schemeClr val="tx1"/>
                </a:solidFill>
              </a:rPr>
              <a:t>графеном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7" name="Минус 36"/>
          <p:cNvSpPr/>
          <p:nvPr/>
        </p:nvSpPr>
        <p:spPr>
          <a:xfrm>
            <a:off x="549338" y="5972136"/>
            <a:ext cx="180747" cy="193474"/>
          </a:xfrm>
          <a:prstGeom prst="mathMinus">
            <a:avLst/>
          </a:prstGeom>
          <a:solidFill>
            <a:schemeClr val="tx1"/>
          </a:solidFill>
          <a:ln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-92178" y="5851612"/>
            <a:ext cx="85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2010г</a:t>
            </a:r>
            <a:endParaRPr lang="ru-RU" dirty="0"/>
          </a:p>
        </p:txBody>
      </p:sp>
      <p:pic>
        <p:nvPicPr>
          <p:cNvPr id="1030" name="Picture 6" descr="C:\Users\Natalia.Emashova\Reports\презентация про нанотренды для СВК 2015\рисунки\гейм-новоселов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40" y="5787041"/>
            <a:ext cx="1072228" cy="8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5" grpId="0" animBg="1"/>
      <p:bldP spid="18" grpId="0" animBg="1"/>
      <p:bldP spid="34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Схема действия </a:t>
            </a:r>
            <a:r>
              <a:rPr lang="ru-RU" dirty="0" err="1">
                <a:solidFill>
                  <a:schemeClr val="tx2"/>
                </a:solidFill>
              </a:rPr>
              <a:t>таргетированного</a:t>
            </a:r>
            <a:r>
              <a:rPr lang="ru-RU" dirty="0">
                <a:solidFill>
                  <a:schemeClr val="tx2"/>
                </a:solidFill>
              </a:rPr>
              <a:t> противоракового </a:t>
            </a:r>
            <a:r>
              <a:rPr lang="ru-RU" dirty="0" smtClean="0">
                <a:solidFill>
                  <a:schemeClr val="tx2"/>
                </a:solidFill>
              </a:rPr>
              <a:t>препарата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637" y="4752748"/>
            <a:ext cx="6560290" cy="206210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Примеры препаратов, </a:t>
            </a:r>
            <a:r>
              <a:rPr lang="ru-RU" sz="1600" dirty="0" err="1" smtClean="0"/>
              <a:t>коньюгированных</a:t>
            </a:r>
            <a:r>
              <a:rPr lang="ru-RU" sz="1600" dirty="0" smtClean="0"/>
              <a:t> с </a:t>
            </a:r>
            <a:r>
              <a:rPr lang="ru-RU" sz="1600" dirty="0" err="1" smtClean="0"/>
              <a:t>моноклональными</a:t>
            </a:r>
            <a:r>
              <a:rPr lang="ru-RU" sz="1600" dirty="0" smtClean="0"/>
              <a:t> антителами: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Adcetris</a:t>
            </a:r>
            <a:r>
              <a:rPr lang="ru-RU" sz="1600" dirty="0"/>
              <a:t> </a:t>
            </a:r>
            <a:r>
              <a:rPr lang="en-US" sz="1600" dirty="0" smtClean="0"/>
              <a:t>® (Seattle Genetics and </a:t>
            </a:r>
            <a:r>
              <a:rPr lang="en-US" sz="1600" dirty="0" err="1" smtClean="0"/>
              <a:t>Milennium</a:t>
            </a:r>
            <a:r>
              <a:rPr lang="en-US" sz="1600" dirty="0" smtClean="0"/>
              <a:t> </a:t>
            </a:r>
            <a:r>
              <a:rPr lang="en-US" sz="1600" dirty="0" err="1" smtClean="0"/>
              <a:t>Phatmaceuticals</a:t>
            </a:r>
            <a:r>
              <a:rPr lang="ru-RU" sz="1600" dirty="0" smtClean="0"/>
              <a:t>) –анапластическая крупноклеточная </a:t>
            </a:r>
            <a:r>
              <a:rPr lang="ru-RU" sz="1600" dirty="0" err="1" smtClean="0"/>
              <a:t>лимфома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Kadcyla</a:t>
            </a:r>
            <a:r>
              <a:rPr lang="en-US" sz="1600" dirty="0"/>
              <a:t> </a:t>
            </a:r>
            <a:r>
              <a:rPr lang="en-US" sz="1600" dirty="0" smtClean="0"/>
              <a:t>® (Roche</a:t>
            </a:r>
            <a:r>
              <a:rPr lang="ru-RU" sz="1600" dirty="0" smtClean="0"/>
              <a:t>) –</a:t>
            </a:r>
            <a:r>
              <a:rPr lang="en-US" sz="1600" dirty="0" smtClean="0"/>
              <a:t>HER</a:t>
            </a:r>
            <a:r>
              <a:rPr lang="ru-RU" sz="1600" dirty="0" smtClean="0"/>
              <a:t>2-положительный метастатический рак молочной железы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Inotuzumab</a:t>
            </a:r>
            <a:r>
              <a:rPr lang="en-US" sz="1600" dirty="0" smtClean="0"/>
              <a:t> </a:t>
            </a:r>
            <a:r>
              <a:rPr lang="en-US" sz="1600" dirty="0" err="1" smtClean="0"/>
              <a:t>ozogamicin</a:t>
            </a:r>
            <a:r>
              <a:rPr lang="en-US" sz="1600" dirty="0" smtClean="0"/>
              <a:t> (Pfizer</a:t>
            </a:r>
            <a:r>
              <a:rPr lang="ru-RU" sz="1600" dirty="0" smtClean="0"/>
              <a:t>) – </a:t>
            </a:r>
            <a:r>
              <a:rPr lang="en-US" sz="1600" dirty="0" smtClean="0"/>
              <a:t>CD</a:t>
            </a:r>
            <a:r>
              <a:rPr lang="ru-RU" sz="1600" dirty="0" smtClean="0"/>
              <a:t>22-положительная острая </a:t>
            </a:r>
            <a:r>
              <a:rPr lang="ru-RU" sz="1600" dirty="0" err="1" smtClean="0"/>
              <a:t>лимфобластическая</a:t>
            </a:r>
            <a:r>
              <a:rPr lang="ru-RU" sz="1600" dirty="0" smtClean="0"/>
              <a:t> лейкемия (Фаза 3 клинических испытаний)</a:t>
            </a:r>
          </a:p>
        </p:txBody>
      </p:sp>
      <p:pic>
        <p:nvPicPr>
          <p:cNvPr id="3" name="Antibody Drug Conjugates (ADCs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111" y="1055943"/>
            <a:ext cx="6416159" cy="36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.Emashova\Reports\презентация про нанотренды для СВК 2015\in vit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2" y="1131051"/>
            <a:ext cx="3658791" cy="504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In-vitro </a:t>
            </a:r>
            <a:r>
              <a:rPr lang="ru-RU" dirty="0" smtClean="0">
                <a:solidFill>
                  <a:srgbClr val="002060"/>
                </a:solidFill>
              </a:rPr>
              <a:t>диагностика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12_85 14_85 7_84 17_84 18_84 19_84 20_84 16_84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>
            <a:off x="4357342" y="1131051"/>
            <a:ext cx="3936759" cy="49705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t"/>
          <a:lstStyle/>
          <a:p>
            <a:pPr marL="182563" indent="-182563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</a:rPr>
              <a:t>Классификация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нанотехнологий</a:t>
            </a:r>
            <a:r>
              <a:rPr lang="ru-RU" sz="1600" b="1" dirty="0" smtClean="0">
                <a:solidFill>
                  <a:schemeClr val="tx1"/>
                </a:solidFill>
              </a:rPr>
              <a:t>, используемых для </a:t>
            </a:r>
            <a:r>
              <a:rPr lang="en-US" sz="1600" b="1" dirty="0" smtClean="0">
                <a:solidFill>
                  <a:schemeClr val="tx1"/>
                </a:solidFill>
              </a:rPr>
              <a:t>in-vitro </a:t>
            </a:r>
            <a:r>
              <a:rPr lang="ru-RU" sz="1600" b="1" dirty="0" smtClean="0">
                <a:solidFill>
                  <a:schemeClr val="tx1"/>
                </a:solidFill>
              </a:rPr>
              <a:t>диагностики</a:t>
            </a:r>
            <a:endParaRPr lang="ru-RU" sz="1600" b="1" dirty="0">
              <a:solidFill>
                <a:schemeClr val="tx1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«Лаборатория-на-чипе», 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персонализованная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медицина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Миниатюрные биосенсоры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Области применения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en-US" altLang="en-US" sz="1400" kern="0" dirty="0" smtClean="0">
                <a:solidFill>
                  <a:srgbClr val="000000"/>
                </a:solidFill>
              </a:rPr>
              <a:t>(</a:t>
            </a:r>
            <a:r>
              <a:rPr lang="ru-RU" altLang="en-US" sz="1400" kern="0" dirty="0" err="1" smtClean="0">
                <a:solidFill>
                  <a:srgbClr val="000000"/>
                </a:solidFill>
              </a:rPr>
              <a:t>Био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)химические тесты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Иммунологические тесты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Гематологические тесты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err="1" smtClean="0">
                <a:solidFill>
                  <a:srgbClr val="000000"/>
                </a:solidFill>
              </a:rPr>
              <a:t>Гемостазиальные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 тесты</a:t>
            </a: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Микробиологические тесты</a:t>
            </a:r>
            <a:endParaRPr lang="ru-RU" altLang="en-US" sz="1400" kern="0" dirty="0">
              <a:solidFill>
                <a:srgbClr val="000000"/>
              </a:solidFill>
            </a:endParaRPr>
          </a:p>
          <a:p>
            <a:pPr marL="182563" indent="-182563" defTabSz="914400" fontAlgn="base">
              <a:spcBef>
                <a:spcPts val="576"/>
              </a:spcBef>
              <a:buSzPct val="100000"/>
              <a:buFont typeface="Verdana" panose="020B0604030504040204" pitchFamily="34" charset="0"/>
              <a:buChar char="•"/>
              <a:defRPr/>
            </a:pPr>
            <a:r>
              <a:rPr lang="ru-RU" altLang="en-US" sz="1600" b="1" kern="0" dirty="0" smtClean="0">
                <a:solidFill>
                  <a:srgbClr val="000000"/>
                </a:solidFill>
              </a:rPr>
              <a:t>Объем </a:t>
            </a:r>
            <a:r>
              <a:rPr lang="ru-RU" altLang="en-US" sz="1600" b="1" kern="0" dirty="0">
                <a:solidFill>
                  <a:srgbClr val="000000"/>
                </a:solidFill>
              </a:rPr>
              <a:t>рынка </a:t>
            </a:r>
            <a:r>
              <a:rPr lang="ru-RU" altLang="en-US" sz="1600" b="1" kern="0" dirty="0" err="1" smtClean="0">
                <a:solidFill>
                  <a:srgbClr val="000000"/>
                </a:solidFill>
              </a:rPr>
              <a:t>наночастиц</a:t>
            </a:r>
            <a:r>
              <a:rPr lang="ru-RU" altLang="en-US" sz="1600" b="1" kern="0" dirty="0" smtClean="0">
                <a:solidFill>
                  <a:srgbClr val="000000"/>
                </a:solidFill>
              </a:rPr>
              <a:t> для систем медицинской диагностики</a:t>
            </a:r>
            <a:endParaRPr lang="ru-RU" altLang="en-US" sz="1600" b="1" kern="0" dirty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2012 году </a:t>
            </a:r>
            <a:r>
              <a:rPr lang="ru-RU" altLang="en-US" sz="1400" kern="0" dirty="0">
                <a:solidFill>
                  <a:srgbClr val="000000"/>
                </a:solidFill>
              </a:rPr>
              <a:t>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466 млн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endParaRPr lang="ru-RU" altLang="en-US" sz="1400" b="1" kern="0" dirty="0" smtClean="0">
              <a:solidFill>
                <a:srgbClr val="000000"/>
              </a:solidFill>
            </a:endParaRPr>
          </a:p>
          <a:p>
            <a:pPr marL="449263" lvl="1" indent="-182563" defTabSz="914400" fontAlgn="base">
              <a:spcBef>
                <a:spcPts val="240"/>
              </a:spcBef>
              <a:buSzPct val="100000"/>
              <a:buFont typeface="Verdana" panose="020B0604030504040204" pitchFamily="34" charset="0"/>
              <a:buChar char="-"/>
              <a:defRPr/>
            </a:pPr>
            <a:r>
              <a:rPr lang="ru-RU" altLang="en-US" sz="1400" kern="0" dirty="0" smtClean="0">
                <a:solidFill>
                  <a:srgbClr val="000000"/>
                </a:solidFill>
              </a:rPr>
              <a:t>В 2017 году – 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1,1 млрд </a:t>
            </a:r>
            <a:r>
              <a:rPr lang="en-US" altLang="en-US" sz="1400" b="1" kern="0" dirty="0" smtClean="0">
                <a:solidFill>
                  <a:srgbClr val="000000"/>
                </a:solidFill>
              </a:rPr>
              <a:t>$</a:t>
            </a:r>
            <a:r>
              <a:rPr lang="ru-RU" altLang="en-US" sz="1400" b="1" kern="0" dirty="0" smtClean="0">
                <a:solidFill>
                  <a:srgbClr val="00000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0000"/>
                </a:solidFill>
              </a:rPr>
              <a:t>(прогноз)</a:t>
            </a:r>
            <a:endParaRPr lang="ru-RU" altLang="en-US" sz="1200" kern="0" baseline="30000" dirty="0">
              <a:solidFill>
                <a:srgbClr val="000000"/>
              </a:solidFill>
            </a:endParaRPr>
          </a:p>
          <a:p>
            <a:pPr>
              <a:spcBef>
                <a:spcPts val="240"/>
              </a:spcBef>
              <a:buSzPct val="100000"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386" y="1051107"/>
            <a:ext cx="3990850" cy="51700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68"/>
              </a:spcBef>
              <a:buSzPct val="100000"/>
            </a:pPr>
            <a:r>
              <a:rPr lang="ru-RU" b="1" u="sng" dirty="0">
                <a:solidFill>
                  <a:srgbClr val="0070C0"/>
                </a:solidFill>
              </a:rPr>
              <a:t>Нано</a:t>
            </a:r>
            <a:r>
              <a:rPr lang="ru-RU" b="1" u="sng" dirty="0">
                <a:solidFill>
                  <a:srgbClr val="000000"/>
                </a:solidFill>
              </a:rPr>
              <a:t>: </a:t>
            </a:r>
            <a:r>
              <a:rPr lang="ru-RU" b="1" dirty="0" err="1" smtClean="0">
                <a:solidFill>
                  <a:srgbClr val="000000"/>
                </a:solidFill>
              </a:rPr>
              <a:t>функционализация</a:t>
            </a:r>
            <a:r>
              <a:rPr lang="ru-RU" b="1" dirty="0" smtClean="0">
                <a:solidFill>
                  <a:srgbClr val="000000"/>
                </a:solidFill>
              </a:rPr>
              <a:t> поверхностей биосенсоров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диагностические платформы нового поколения</a:t>
            </a: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endParaRPr lang="ru-RU" b="1" dirty="0">
              <a:solidFill>
                <a:srgbClr val="000000"/>
              </a:solidFill>
            </a:endParaRPr>
          </a:p>
          <a:p>
            <a:pPr algn="ctr">
              <a:spcBef>
                <a:spcPts val="768"/>
              </a:spcBef>
              <a:buSzPct val="100000"/>
            </a:pPr>
            <a:r>
              <a:rPr lang="ru-RU" b="1" dirty="0" smtClean="0">
                <a:solidFill>
                  <a:srgbClr val="000000"/>
                </a:solidFill>
              </a:rPr>
              <a:t>автоматизированная, высокочувствительная, высокоселективная </a:t>
            </a:r>
            <a:r>
              <a:rPr lang="ru-RU" b="1" dirty="0" err="1" smtClean="0">
                <a:solidFill>
                  <a:srgbClr val="000000"/>
                </a:solidFill>
              </a:rPr>
              <a:t>детекция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009557" y="4221088"/>
            <a:ext cx="251565" cy="318977"/>
          </a:xfrm>
          <a:prstGeom prst="downArrow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81148" y="6379536"/>
            <a:ext cx="505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BBC </a:t>
            </a:r>
            <a:r>
              <a:rPr lang="en-US" sz="1200" dirty="0"/>
              <a:t>Research, </a:t>
            </a:r>
            <a:r>
              <a:rPr lang="en-US" sz="1200" dirty="0" smtClean="0"/>
              <a:t>Nanoparticles in biotechnology, drug development and drug delivery, De</a:t>
            </a:r>
            <a:r>
              <a:rPr lang="ru-RU" sz="1200" dirty="0" smtClean="0"/>
              <a:t>с</a:t>
            </a:r>
            <a:r>
              <a:rPr lang="en-US" sz="1200" dirty="0" smtClean="0"/>
              <a:t>ember 2012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069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Концепция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“Human-on-a-chip”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Natalia.Emashova\Reports\презентация про нанотренды для СВК 2015\рисунки\Conceptual_Schematic_of_a_Human-on-a-C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0" y="1673491"/>
            <a:ext cx="3709400" cy="3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.Emashova\Reports\презентация про нанотренды для СВК 2015\рисунки\ps_homunculus_microbiorea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4" y="1163107"/>
            <a:ext cx="4181481" cy="38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Вместо заключение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215" y="1169570"/>
            <a:ext cx="7697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Объем рынка мировой </a:t>
            </a:r>
            <a:r>
              <a:rPr lang="ru-RU" sz="2000" dirty="0" err="1" smtClean="0"/>
              <a:t>наноиндустрии</a:t>
            </a:r>
            <a:r>
              <a:rPr lang="ru-RU" sz="2000" dirty="0" smtClean="0"/>
              <a:t> в 2014 году составил </a:t>
            </a:r>
          </a:p>
          <a:p>
            <a:pPr marL="252000"/>
            <a:r>
              <a:rPr lang="ru-RU" sz="2000" b="1" dirty="0" smtClean="0"/>
              <a:t>1,2 трлн. </a:t>
            </a:r>
            <a:r>
              <a:rPr lang="en-US" sz="2000" b="1" dirty="0" smtClean="0"/>
              <a:t>$ </a:t>
            </a:r>
            <a:r>
              <a:rPr lang="ru-RU" sz="2000" dirty="0" smtClean="0"/>
              <a:t>и к 2020 году планируется его </a:t>
            </a:r>
            <a:r>
              <a:rPr lang="ru-RU" sz="2000" b="1" dirty="0" smtClean="0"/>
              <a:t>утроение</a:t>
            </a:r>
            <a:r>
              <a:rPr lang="ru-RU" sz="2000" dirty="0" smtClean="0"/>
              <a:t> (</a:t>
            </a:r>
            <a:r>
              <a:rPr lang="en-US" sz="2000" dirty="0" smtClean="0"/>
              <a:t>CAGR = </a:t>
            </a:r>
            <a:r>
              <a:rPr lang="ru-RU" sz="2000" dirty="0" smtClean="0"/>
              <a:t>22,5%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Одной из ключевых тенденций является опережающий рост </a:t>
            </a:r>
            <a:r>
              <a:rPr lang="ru-RU" sz="2000" b="1" dirty="0" err="1" smtClean="0"/>
              <a:t>наноэлектроники</a:t>
            </a:r>
            <a:r>
              <a:rPr lang="ru-RU" sz="2000" dirty="0" smtClean="0"/>
              <a:t>, обусловленный взрывным развитием</a:t>
            </a:r>
            <a:r>
              <a:rPr lang="en-US" sz="2000" dirty="0" smtClean="0"/>
              <a:t> </a:t>
            </a:r>
            <a:r>
              <a:rPr lang="ru-RU" sz="2000" dirty="0" smtClean="0"/>
              <a:t>спроса на мобильные цифровые устройства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Для России наиболее перспективными являются разработки направлений «</a:t>
            </a:r>
            <a:r>
              <a:rPr lang="ru-RU" sz="2000" dirty="0" err="1" smtClean="0"/>
              <a:t>наноматериалы</a:t>
            </a:r>
            <a:r>
              <a:rPr lang="ru-RU" sz="2000" dirty="0" smtClean="0"/>
              <a:t>» и «</a:t>
            </a:r>
            <a:r>
              <a:rPr lang="ru-RU" sz="2000" dirty="0" err="1" smtClean="0"/>
              <a:t>наномедицина</a:t>
            </a:r>
            <a:r>
              <a:rPr lang="ru-RU" sz="2000" dirty="0" smtClean="0"/>
              <a:t>» и </a:t>
            </a:r>
            <a:r>
              <a:rPr lang="ru-RU" sz="2000" dirty="0" err="1" smtClean="0"/>
              <a:t>нишевые</a:t>
            </a:r>
            <a:r>
              <a:rPr lang="ru-RU" sz="2000" dirty="0" smtClean="0"/>
              <a:t> вложения в </a:t>
            </a:r>
            <a:r>
              <a:rPr lang="ru-RU" sz="2000" dirty="0" err="1" smtClean="0"/>
              <a:t>наноэлектронику</a:t>
            </a:r>
            <a:endParaRPr lang="ru-RU" sz="2000" dirty="0" smtClean="0"/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733124" y="4508205"/>
            <a:ext cx="2264772" cy="1584251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За работу</a:t>
            </a:r>
            <a:r>
              <a:rPr lang="en-US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smtClean="0">
                <a:solidFill>
                  <a:srgbClr val="C00000"/>
                </a:solidFill>
              </a:rPr>
              <a:t>товарищи!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52" name="Picture 4" descr="C:\Users\Natalia.Emashova\Reports\презентация про нанотренды для СВК 2015\рисунки\pik komuniz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23" y="4201668"/>
            <a:ext cx="2656406" cy="237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550" y="188640"/>
            <a:ext cx="8071876" cy="7060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Огромное спасибо за помощь в подготовке презентации!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298" y="1531081"/>
            <a:ext cx="68048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tx2"/>
                </a:solidFill>
              </a:rPr>
              <a:t>Емашовой</a:t>
            </a:r>
            <a:r>
              <a:rPr lang="ru-RU" sz="3200" dirty="0" smtClean="0">
                <a:solidFill>
                  <a:schemeClr val="tx2"/>
                </a:solidFill>
              </a:rPr>
              <a:t> Н.А.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Кудряшову  В.Е.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Соркиной Т.А.</a:t>
            </a:r>
          </a:p>
          <a:p>
            <a:pPr algn="ctr"/>
            <a:r>
              <a:rPr lang="ru-RU" sz="3200" dirty="0" err="1" smtClean="0">
                <a:solidFill>
                  <a:schemeClr val="tx2"/>
                </a:solidFill>
              </a:rPr>
              <a:t>Баландиной</a:t>
            </a:r>
            <a:r>
              <a:rPr lang="ru-RU" sz="3200" dirty="0" smtClean="0">
                <a:solidFill>
                  <a:schemeClr val="tx2"/>
                </a:solidFill>
              </a:rPr>
              <a:t> А.В.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Братищеву А.В.</a:t>
            </a:r>
            <a:endParaRPr lang="en-US" sz="3200" dirty="0" smtClean="0">
              <a:solidFill>
                <a:schemeClr val="tx2"/>
              </a:solidFill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Скляру В.И.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Современное определение термина «</a:t>
            </a:r>
            <a:r>
              <a:rPr lang="ru-RU" dirty="0" err="1">
                <a:solidFill>
                  <a:srgbClr val="002060"/>
                </a:solidFill>
              </a:rPr>
              <a:t>н</a:t>
            </a:r>
            <a:r>
              <a:rPr lang="ru-RU" dirty="0" err="1" smtClean="0">
                <a:solidFill>
                  <a:srgbClr val="002060"/>
                </a:solidFill>
              </a:rPr>
              <a:t>анотехнология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995" y="2147777"/>
            <a:ext cx="7612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РОСНАНО определяет </a:t>
            </a:r>
            <a:r>
              <a:rPr lang="ru-RU" sz="2000" b="1" i="1" dirty="0" err="1" smtClean="0"/>
              <a:t>нанотехнологию</a:t>
            </a:r>
            <a:r>
              <a:rPr lang="ru-RU" sz="2000" b="1" i="1" dirty="0" smtClean="0"/>
              <a:t> так</a:t>
            </a:r>
            <a:r>
              <a:rPr lang="ru-RU" sz="2000" b="1" dirty="0" smtClean="0"/>
              <a:t>: </a:t>
            </a:r>
          </a:p>
          <a:p>
            <a:pPr algn="ctr"/>
            <a:endParaRPr lang="ru-RU" sz="2000" dirty="0" smtClean="0"/>
          </a:p>
          <a:p>
            <a:pPr algn="just"/>
            <a:r>
              <a:rPr lang="ru-RU" sz="2000" dirty="0" err="1" smtClean="0"/>
              <a:t>Нанотехнологии</a:t>
            </a:r>
            <a:r>
              <a:rPr lang="ru-RU" sz="2000" dirty="0" smtClean="0"/>
              <a:t> </a:t>
            </a:r>
            <a:r>
              <a:rPr lang="ru-RU" sz="2000" dirty="0"/>
              <a:t>- совокупность приемов и методов, применяемых при изучении, проектировании и производстве </a:t>
            </a:r>
            <a:r>
              <a:rPr lang="ru-RU" sz="2000" dirty="0" err="1"/>
              <a:t>наноструктур</a:t>
            </a:r>
            <a:r>
              <a:rPr lang="ru-RU" sz="2000" dirty="0"/>
              <a:t>, устройств и систем, включающих целенаправленный контроль и модификацию формы, размера, взаимодействия и интеграции составляющих их </a:t>
            </a:r>
            <a:r>
              <a:rPr lang="ru-RU" sz="2000" dirty="0" err="1"/>
              <a:t>наномасштабных</a:t>
            </a:r>
            <a:r>
              <a:rPr lang="ru-RU" sz="2000" dirty="0"/>
              <a:t> элементов (около 1-100 </a:t>
            </a:r>
            <a:r>
              <a:rPr lang="ru-RU" sz="2000" dirty="0" err="1"/>
              <a:t>нм</a:t>
            </a:r>
            <a:r>
              <a:rPr lang="ru-RU" sz="2000" dirty="0"/>
              <a:t>), наличие которых приводит к улучшению, либо к появлению дополнительных эксплуатационных и/или потребительских характеристик и свойств получаемых продуктов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29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Этапы развития </a:t>
            </a:r>
            <a:r>
              <a:rPr lang="ru-RU" dirty="0" err="1" smtClean="0">
                <a:solidFill>
                  <a:srgbClr val="002060"/>
                </a:solidFill>
              </a:rPr>
              <a:t>нанотехнологий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693" y="1446027"/>
            <a:ext cx="1711841" cy="10207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Аграрная эпоха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(до 18 века)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30820" y="1446026"/>
            <a:ext cx="1913861" cy="10207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Индустриальная эпоха (18 век)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64415" y="1446025"/>
            <a:ext cx="1959937" cy="10207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Информационная эпоха (с 1950г.)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90164" y="1446024"/>
            <a:ext cx="1959937" cy="1020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Эпоха </a:t>
            </a:r>
            <a:r>
              <a:rPr lang="ru-RU" sz="1600" b="1" dirty="0" err="1" smtClean="0">
                <a:solidFill>
                  <a:schemeClr val="tx1"/>
                </a:solidFill>
              </a:rPr>
              <a:t>нанотехнологий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(с 2001г.)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828800" y="1956389"/>
            <a:ext cx="22328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3951762" y="1956390"/>
            <a:ext cx="22328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158011" y="1956391"/>
            <a:ext cx="22328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435927" y="3189765"/>
            <a:ext cx="2360429" cy="312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Пассивные </a:t>
            </a:r>
            <a:r>
              <a:rPr lang="ru-RU" dirty="0" err="1" smtClean="0">
                <a:solidFill>
                  <a:schemeClr val="tx1"/>
                </a:solidFill>
              </a:rPr>
              <a:t>наноструктуры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(2001-2005)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Нанодисперсные</a:t>
            </a:r>
            <a:r>
              <a:rPr lang="ru-RU" sz="1400" dirty="0" smtClean="0">
                <a:solidFill>
                  <a:schemeClr val="tx1"/>
                </a:solidFill>
              </a:rPr>
              <a:t>  порошки,  используемые в покрытиях, композитах, металлах, сплавах, керамиках, коллоидах и др.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93305" y="3179132"/>
            <a:ext cx="2360429" cy="312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Активные </a:t>
            </a:r>
            <a:r>
              <a:rPr lang="ru-RU" dirty="0" err="1" smtClean="0">
                <a:solidFill>
                  <a:schemeClr val="tx1"/>
                </a:solidFill>
              </a:rPr>
              <a:t>наноструктуры</a:t>
            </a:r>
            <a:r>
              <a:rPr lang="ru-RU" dirty="0" smtClean="0">
                <a:solidFill>
                  <a:schemeClr val="tx1"/>
                </a:solidFill>
              </a:rPr>
              <a:t> (2006-2010)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Компоненты </a:t>
            </a:r>
            <a:r>
              <a:rPr lang="ru-RU" sz="1400" dirty="0" err="1" smtClean="0">
                <a:solidFill>
                  <a:schemeClr val="tx1"/>
                </a:solidFill>
              </a:rPr>
              <a:t>наноэлектроники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фотоники</a:t>
            </a:r>
            <a:r>
              <a:rPr lang="ru-RU" sz="1400" dirty="0" smtClean="0">
                <a:solidFill>
                  <a:schemeClr val="tx1"/>
                </a:solidFill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</a:rPr>
              <a:t>нанобиотехнологий</a:t>
            </a:r>
            <a:r>
              <a:rPr lang="ru-RU" sz="1400" dirty="0" smtClean="0">
                <a:solidFill>
                  <a:schemeClr val="tx1"/>
                </a:solidFill>
              </a:rPr>
              <a:t>, адресная доставка лекарств и адаптивные структуры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36507" y="3179132"/>
            <a:ext cx="2360429" cy="31259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Наносистемы</a:t>
            </a:r>
            <a:r>
              <a:rPr lang="ru-RU" dirty="0" smtClean="0">
                <a:solidFill>
                  <a:schemeClr val="tx1"/>
                </a:solidFill>
              </a:rPr>
              <a:t> третьего поколения ( с 2011)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Управляемая </a:t>
            </a:r>
            <a:r>
              <a:rPr lang="ru-RU" sz="1400" dirty="0" err="1" smtClean="0">
                <a:solidFill>
                  <a:schemeClr val="tx1"/>
                </a:solidFill>
              </a:rPr>
              <a:t>самосборка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наносистем</a:t>
            </a:r>
            <a:r>
              <a:rPr lang="ru-RU" sz="1400" dirty="0" smtClean="0">
                <a:solidFill>
                  <a:schemeClr val="tx1"/>
                </a:solidFill>
              </a:rPr>
              <a:t>, трехмерные сети, </a:t>
            </a:r>
            <a:r>
              <a:rPr lang="ru-RU" sz="1400" dirty="0" err="1" smtClean="0">
                <a:solidFill>
                  <a:schemeClr val="tx1"/>
                </a:solidFill>
              </a:rPr>
              <a:t>нанороботы</a:t>
            </a:r>
            <a:r>
              <a:rPr lang="ru-RU" sz="1400" dirty="0" smtClean="0">
                <a:solidFill>
                  <a:schemeClr val="tx1"/>
                </a:solidFill>
              </a:rPr>
              <a:t>, молекулярные </a:t>
            </a:r>
            <a:r>
              <a:rPr lang="ru-RU" sz="1400" dirty="0" err="1" smtClean="0">
                <a:solidFill>
                  <a:schemeClr val="tx1"/>
                </a:solidFill>
              </a:rPr>
              <a:t>наносистемы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stCxn id="11" idx="0"/>
            <a:endCxn id="6" idx="2"/>
          </p:cNvCxnSpPr>
          <p:nvPr/>
        </p:nvCxnSpPr>
        <p:spPr>
          <a:xfrm flipV="1">
            <a:off x="1616142" y="2466749"/>
            <a:ext cx="5753991" cy="723016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6" idx="2"/>
            <a:endCxn id="13" idx="0"/>
          </p:cNvCxnSpPr>
          <p:nvPr/>
        </p:nvCxnSpPr>
        <p:spPr>
          <a:xfrm flipH="1">
            <a:off x="7116722" y="2466749"/>
            <a:ext cx="253411" cy="712383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876107" y="4788203"/>
            <a:ext cx="22328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649423" y="4781113"/>
            <a:ext cx="22328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Natalia.Emashova\Reports\презентация про нанотренды для СВК 2015\рисунки\адре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20" y="4111782"/>
            <a:ext cx="1072864" cy="7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lia.Emashova\Reports\презентация про нанотренды для СВК 2015\рисунки\pass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74" y="4157642"/>
            <a:ext cx="8572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ia.Emashova\Reports\презентация про нанотренды для СВК 2015\рисунки\self-assembl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59" y="4221440"/>
            <a:ext cx="863009" cy="8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32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84" y="188640"/>
            <a:ext cx="8210099" cy="7060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Страны, разработавшие </a:t>
            </a:r>
            <a:r>
              <a:rPr lang="ru-RU" dirty="0">
                <a:solidFill>
                  <a:srgbClr val="002060"/>
                </a:solidFill>
              </a:rPr>
              <a:t>национальные </a:t>
            </a:r>
            <a:r>
              <a:rPr lang="ru-RU" dirty="0" err="1">
                <a:solidFill>
                  <a:srgbClr val="002060"/>
                </a:solidFill>
              </a:rPr>
              <a:t>нанотехнологические</a:t>
            </a:r>
            <a:r>
              <a:rPr lang="ru-RU" dirty="0">
                <a:solidFill>
                  <a:srgbClr val="002060"/>
                </a:solidFill>
              </a:rPr>
              <a:t> программы за период 2000-2012 </a:t>
            </a:r>
            <a:r>
              <a:rPr lang="ru-RU" dirty="0" smtClean="0">
                <a:solidFill>
                  <a:srgbClr val="002060"/>
                </a:solidFill>
              </a:rPr>
              <a:t>г.</a:t>
            </a:r>
            <a:endParaRPr lang="ru-RU" baseline="30000" dirty="0">
              <a:solidFill>
                <a:srgbClr val="002060"/>
              </a:solidFill>
            </a:endParaRPr>
          </a:p>
        </p:txBody>
      </p:sp>
      <p:sp>
        <p:nvSpPr>
          <p:cNvPr id="5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63697788"/>
              </p:ext>
            </p:extLst>
          </p:nvPr>
        </p:nvGraphicFramePr>
        <p:xfrm>
          <a:off x="942370" y="1222744"/>
          <a:ext cx="6319667" cy="4497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1000" y="988825"/>
            <a:ext cx="400110" cy="245612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400" b="1" dirty="0" smtClean="0"/>
              <a:t>Число стран (интегральное)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73" y="5190910"/>
            <a:ext cx="309143" cy="21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70" y="4028430"/>
            <a:ext cx="350875" cy="23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82" y="2360389"/>
            <a:ext cx="389384" cy="26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74" y="2047415"/>
            <a:ext cx="380092" cy="2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74" y="2682773"/>
            <a:ext cx="380091" cy="2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82" y="1750879"/>
            <a:ext cx="410183" cy="27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806" y="3024439"/>
            <a:ext cx="356759" cy="24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Flag of Serbia (2004-2010)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23" y="1652546"/>
            <a:ext cx="376744" cy="251162"/>
          </a:xfrm>
          <a:prstGeom prst="rect">
            <a:avLst/>
          </a:prstGeom>
          <a:noFill/>
          <a:ln w="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24" y="2028931"/>
            <a:ext cx="377397" cy="2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29" y="2131915"/>
            <a:ext cx="440956" cy="30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57" y="1803336"/>
            <a:ext cx="408099" cy="2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2216" y="6475242"/>
            <a:ext cx="6347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Данные получены сотрудниками НТД по материалам информационного ресурса </a:t>
            </a:r>
            <a:r>
              <a:rPr lang="en-US" sz="1200" u="sng" dirty="0" smtClean="0">
                <a:solidFill>
                  <a:srgbClr val="0070C0"/>
                </a:solidFill>
              </a:rPr>
              <a:t>PatBase.com</a:t>
            </a:r>
            <a:endParaRPr lang="ru-RU" sz="1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Мировой рынок </a:t>
            </a:r>
            <a:r>
              <a:rPr lang="ru-RU" dirty="0" err="1" smtClean="0">
                <a:solidFill>
                  <a:srgbClr val="002060"/>
                </a:solidFill>
              </a:rPr>
              <a:t>наноиндустрии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sp>
        <p:nvSpPr>
          <p:cNvPr id="6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9513" y="3094079"/>
            <a:ext cx="671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Распределение мировой выручки </a:t>
            </a:r>
            <a:r>
              <a:rPr lang="ru-RU" b="1" dirty="0" err="1" smtClean="0"/>
              <a:t>нанопродукции</a:t>
            </a:r>
            <a:r>
              <a:rPr lang="ru-RU" b="1" dirty="0" smtClean="0"/>
              <a:t> </a:t>
            </a:r>
            <a:r>
              <a:rPr lang="en-US" b="1" dirty="0" smtClean="0"/>
              <a:t>(</a:t>
            </a:r>
            <a:r>
              <a:rPr lang="ru-RU" b="1" dirty="0" smtClean="0"/>
              <a:t>в %)</a:t>
            </a:r>
          </a:p>
          <a:p>
            <a:pPr algn="ctr"/>
            <a:r>
              <a:rPr lang="ru-RU" b="1" dirty="0" smtClean="0"/>
              <a:t> по отраслям за 2006, 2014 и 2020 г.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82550" y="5618553"/>
            <a:ext cx="240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err="1" smtClean="0"/>
              <a:t>Наноматериалы</a:t>
            </a:r>
            <a:endParaRPr lang="ru-RU" sz="1600" dirty="0" smtClean="0"/>
          </a:p>
          <a:p>
            <a:pPr marL="285750" indent="-285750">
              <a:buClr>
                <a:srgbClr val="FF00FF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err="1" smtClean="0"/>
              <a:t>Наноэлектроника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455597" y="5675889"/>
            <a:ext cx="2456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Медицина и </a:t>
            </a:r>
            <a:r>
              <a:rPr lang="ru-RU" sz="1600" dirty="0" err="1" smtClean="0"/>
              <a:t>фарма</a:t>
            </a:r>
            <a:endParaRPr lang="ru-RU" sz="1600" dirty="0" smtClean="0"/>
          </a:p>
          <a:p>
            <a:pPr marL="285750" indent="-285750">
              <a:buClr>
                <a:srgbClr val="7030A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Авиа, авто и оборона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8879" y="5687958"/>
            <a:ext cx="179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dirty="0" smtClean="0"/>
              <a:t>Прочее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6245" y="999433"/>
            <a:ext cx="615553" cy="7017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 smtClean="0"/>
              <a:t> </a:t>
            </a:r>
            <a:r>
              <a:rPr lang="ru-RU" sz="1400" b="1" dirty="0" smtClean="0"/>
              <a:t>трлн </a:t>
            </a:r>
            <a:r>
              <a:rPr lang="en-US" sz="1400" b="1" dirty="0" smtClean="0"/>
              <a:t>$</a:t>
            </a:r>
            <a:endParaRPr lang="ru-RU" sz="1400" b="1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091760"/>
              </p:ext>
            </p:extLst>
          </p:nvPr>
        </p:nvGraphicFramePr>
        <p:xfrm>
          <a:off x="594328" y="1063231"/>
          <a:ext cx="7633308" cy="1921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68812" y="6539031"/>
            <a:ext cx="5922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Global industry analyst, Inc. Nanotechnology – a global strategic business report, 2014 </a:t>
            </a:r>
            <a:endParaRPr lang="ru-RU" sz="1200" dirty="0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464649"/>
              </p:ext>
            </p:extLst>
          </p:nvPr>
        </p:nvGraphicFramePr>
        <p:xfrm>
          <a:off x="-130082" y="3804404"/>
          <a:ext cx="3532553" cy="219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216031"/>
              </p:ext>
            </p:extLst>
          </p:nvPr>
        </p:nvGraphicFramePr>
        <p:xfrm>
          <a:off x="2488105" y="3690536"/>
          <a:ext cx="3742591" cy="220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03248"/>
              </p:ext>
            </p:extLst>
          </p:nvPr>
        </p:nvGraphicFramePr>
        <p:xfrm>
          <a:off x="5220586" y="3703101"/>
          <a:ext cx="3615069" cy="2138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2261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317887" y="1579019"/>
            <a:ext cx="5656521" cy="3454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Оглавление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blackWhite">
          <a:xfrm>
            <a:off x="456256" y="1189371"/>
            <a:ext cx="1454698" cy="46417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54000" tIns="54000" rIns="54000" bIns="54000"/>
          <a:lstStyle>
            <a:lvl1pPr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40000"/>
              </a:spcBef>
              <a:spcAft>
                <a:spcPct val="400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None/>
            </a:pPr>
            <a:endParaRPr lang="ru-RU" altLang="en-US">
              <a:solidFill>
                <a:schemeClr val="tx2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4" y="1232666"/>
            <a:ext cx="1373909" cy="83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" y="3225569"/>
            <a:ext cx="1373909" cy="81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" y="2248142"/>
            <a:ext cx="1373909" cy="8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8" y="4191189"/>
            <a:ext cx="1373909" cy="159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5_84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13" name="Rectangle 4"/>
          <p:cNvSpPr/>
          <p:nvPr>
            <p:custDataLst>
              <p:tags r:id="rId1"/>
            </p:custDataLst>
          </p:nvPr>
        </p:nvSpPr>
        <p:spPr>
          <a:xfrm>
            <a:off x="2392326" y="1259040"/>
            <a:ext cx="5582093" cy="504753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/>
              <a:t>Введение</a:t>
            </a:r>
            <a:r>
              <a:rPr lang="ru-RU" sz="1600" b="1" dirty="0"/>
              <a:t>. Мировой рынок </a:t>
            </a:r>
            <a:r>
              <a:rPr lang="ru-RU" sz="1600" b="1" dirty="0" err="1" smtClean="0"/>
              <a:t>наноиндустрии</a:t>
            </a:r>
            <a:endParaRPr lang="ru-RU" sz="1600" b="1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/>
              <a:t>Патентный ландшафт в области </a:t>
            </a:r>
            <a:r>
              <a:rPr lang="ru-RU" sz="1600" b="1" dirty="0" err="1"/>
              <a:t>нанотехнологий</a:t>
            </a:r>
            <a:endParaRPr lang="ru-RU" sz="1600" b="1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/>
              <a:t>Наноматериалы</a:t>
            </a:r>
            <a:r>
              <a:rPr lang="ru-RU" sz="1600" b="1" dirty="0"/>
              <a:t> и химические технологии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Наноразмерные</a:t>
            </a:r>
            <a:r>
              <a:rPr lang="ru-RU" sz="1600" dirty="0"/>
              <a:t> катализаторы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Углеродные </a:t>
            </a:r>
            <a:r>
              <a:rPr lang="ru-RU" sz="1600" dirty="0" err="1"/>
              <a:t>наноматериалы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Нанокомпозиты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Нанопокрытия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smtClean="0"/>
              <a:t>Фильтрационные материалы</a:t>
            </a:r>
            <a:endParaRPr lang="ru-RU" sz="1600" dirty="0"/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Аддитивные технологии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err="1"/>
              <a:t>Наноэлектроника</a:t>
            </a:r>
            <a:r>
              <a:rPr lang="ru-RU" sz="1600" b="1" dirty="0"/>
              <a:t> и оптоэлектроника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n-US" sz="1600" dirty="0"/>
              <a:t>OLED-</a:t>
            </a:r>
            <a:r>
              <a:rPr lang="ru-RU" sz="1600" dirty="0"/>
              <a:t>дисплеи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Гибкая электроника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ru-RU" sz="1600" dirty="0" err="1"/>
              <a:t>Наномагнетики</a:t>
            </a:r>
            <a:endParaRPr lang="ru-RU" sz="1600" dirty="0"/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/>
              <a:t>Медицина и фармацевтика</a:t>
            </a:r>
          </a:p>
          <a:p>
            <a:pPr marL="285750" indent="-285750">
              <a:spcBef>
                <a:spcPts val="6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ru-RU" sz="1600" dirty="0"/>
              <a:t>Фармацевтика</a:t>
            </a:r>
          </a:p>
          <a:p>
            <a:pPr marL="285750" indent="-285750">
              <a:buSzPct val="100000"/>
              <a:buFont typeface="Courier New" panose="02070309020205020404" pitchFamily="49" charset="0"/>
              <a:buChar char="o"/>
            </a:pPr>
            <a:r>
              <a:rPr lang="en-US" sz="1600" dirty="0"/>
              <a:t>In-vitro </a:t>
            </a:r>
            <a:r>
              <a:rPr lang="ru-RU" sz="1600" dirty="0"/>
              <a:t>диагностика</a:t>
            </a:r>
          </a:p>
          <a:p>
            <a:pPr marL="182563" indent="-182563">
              <a:spcBef>
                <a:spcPts val="600"/>
              </a:spcBef>
              <a:buSzPct val="100000"/>
              <a:buFont typeface="Verdana" panose="020B0604030504040204" pitchFamily="34" charset="0"/>
              <a:buChar char="•"/>
            </a:pPr>
            <a:r>
              <a:rPr lang="ru-RU" sz="1600" b="1" dirty="0" smtClean="0"/>
              <a:t>Заключение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87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Количество международных заявок на патенты в области </a:t>
            </a:r>
            <a:r>
              <a:rPr lang="ru-RU" dirty="0" err="1" smtClean="0">
                <a:solidFill>
                  <a:srgbClr val="002060"/>
                </a:solidFill>
              </a:rPr>
              <a:t>нанотехнологий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sp>
        <p:nvSpPr>
          <p:cNvPr id="4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 sz="100">
              <a:solidFill>
                <a:srgbClr val="FFFFFF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72528426"/>
              </p:ext>
            </p:extLst>
          </p:nvPr>
        </p:nvGraphicFramePr>
        <p:xfrm>
          <a:off x="595423" y="1174048"/>
          <a:ext cx="7517219" cy="4748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71330" y="6464609"/>
            <a:ext cx="671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Расчеты произведены сотрудниками НТД по материал</a:t>
            </a:r>
            <a:r>
              <a:rPr lang="ru-RU" sz="1200" dirty="0"/>
              <a:t>а</a:t>
            </a:r>
            <a:r>
              <a:rPr lang="ru-RU" sz="1200" dirty="0" smtClean="0"/>
              <a:t>м информационного ресурса </a:t>
            </a:r>
            <a:r>
              <a:rPr lang="en-US" sz="1200" u="sng" dirty="0" smtClean="0">
                <a:solidFill>
                  <a:srgbClr val="0070C0"/>
                </a:solidFill>
              </a:rPr>
              <a:t>PatBase.com</a:t>
            </a:r>
            <a:endParaRPr lang="ru-RU" sz="1200" u="sng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276" y="978187"/>
            <a:ext cx="400110" cy="154165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400" b="1" dirty="0" smtClean="0"/>
              <a:t>Кол-во патентов</a:t>
            </a:r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71330" y="1956391"/>
            <a:ext cx="284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CAGR (2001 – 2014)= 21%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62" y="188640"/>
            <a:ext cx="7806063" cy="7060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Топ-25 стран по заявкам на патенты в области </a:t>
            </a:r>
            <a:r>
              <a:rPr lang="ru-RU" dirty="0" err="1" smtClean="0">
                <a:solidFill>
                  <a:srgbClr val="002060"/>
                </a:solidFill>
              </a:rPr>
              <a:t>нано</a:t>
            </a:r>
            <a:r>
              <a:rPr lang="ru-RU" dirty="0" err="1">
                <a:solidFill>
                  <a:srgbClr val="002060"/>
                </a:solidFill>
              </a:rPr>
              <a:t>т</a:t>
            </a:r>
            <a:r>
              <a:rPr lang="ru-RU" dirty="0" err="1" smtClean="0">
                <a:solidFill>
                  <a:srgbClr val="002060"/>
                </a:solidFill>
              </a:rPr>
              <a:t>ехнологий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sp>
        <p:nvSpPr>
          <p:cNvPr id="4" name="BainBulletsConfiguration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 smtClean="0">
                <a:solidFill>
                  <a:srgbClr val="FFFFFF"/>
                </a:solidFill>
              </a:rPr>
              <a:t>6_84 10_85 12_84</a:t>
            </a:r>
            <a:endParaRPr lang="en-US" sz="10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8289" y="6485875"/>
            <a:ext cx="6602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Расчеты произведены сотрудниками НТД по материалом информационного ресурса </a:t>
            </a:r>
            <a:r>
              <a:rPr lang="en-US" sz="1200" u="sng" dirty="0" smtClean="0">
                <a:solidFill>
                  <a:srgbClr val="0070C0"/>
                </a:solidFill>
              </a:rPr>
              <a:t>PatBase.com</a:t>
            </a:r>
            <a:endParaRPr lang="ru-RU" sz="1200" u="sng" dirty="0">
              <a:solidFill>
                <a:srgbClr val="0070C0"/>
              </a:solidFill>
            </a:endParaRPr>
          </a:p>
        </p:txBody>
      </p:sp>
      <p:pic>
        <p:nvPicPr>
          <p:cNvPr id="3" name="Picture 2" descr="C:\Users\Natalia.Emashova\Reports\презентация про нанотренды для СВК 2015\рисунки\Карта - вариант 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2" y="1116419"/>
            <a:ext cx="8251159" cy="45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FORMATS" val="&lt;?xml version=&quot;1.0&quot; encoding=&quot;utf-8&quot;?&gt;&lt;MekkoFormats&gt;&lt;NumberFormat DecimalSeparator=&quot;.&quot; ThousandSeparator=&quot;,&quot; NegativeNumberFormat=&quot;1&quot; /&gt;&lt;/MekkoFormats&gt;"/>
  <p:tag name="BULLETPOINTACTIVEGAP" val="3"/>
  <p:tag name="NP_IDX" val="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True"/>
  <p:tag name="BAINBULLETSLEVELSFINGERPRINT" val="-986231584"/>
</p:tagLst>
</file>

<file path=ppt/theme/theme1.xml><?xml version="1.0" encoding="utf-8"?>
<a:theme xmlns:a="http://schemas.openxmlformats.org/drawingml/2006/main" name="1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РОСНАНО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РОСНАНО1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РОСНАНО1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РОСНАНО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РОСНАНО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2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5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_РОСНАНО1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3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6_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Тема1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tandard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75000"/>
            </a:schemeClr>
          </a:solidFill>
          <a:prstDash val="sysDot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6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РОСНАНО1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127213</TotalTime>
  <Words>2424</Words>
  <Application>Microsoft Office PowerPoint</Application>
  <PresentationFormat>Экран (4:3)</PresentationFormat>
  <Paragraphs>597</Paragraphs>
  <Slides>35</Slides>
  <Notes>25</Notes>
  <HiddenSlides>0</HiddenSlides>
  <MMClips>1</MMClips>
  <ScaleCrop>false</ScaleCrop>
  <HeadingPairs>
    <vt:vector size="4" baseType="variant">
      <vt:variant>
        <vt:lpstr>Тема</vt:lpstr>
      </vt:variant>
      <vt:variant>
        <vt:i4>29</vt:i4>
      </vt:variant>
      <vt:variant>
        <vt:lpstr>Заголовки слайдов</vt:lpstr>
      </vt:variant>
      <vt:variant>
        <vt:i4>35</vt:i4>
      </vt:variant>
    </vt:vector>
  </HeadingPairs>
  <TitlesOfParts>
    <vt:vector size="64" baseType="lpstr">
      <vt:lpstr>1_Standardformgivning</vt:lpstr>
      <vt:lpstr>2_Standardformgivning</vt:lpstr>
      <vt:lpstr>4_Standardformgivning</vt:lpstr>
      <vt:lpstr>3_Standardformgivning</vt:lpstr>
      <vt:lpstr>5_Standardformgivning</vt:lpstr>
      <vt:lpstr>6_Standardformgivning</vt:lpstr>
      <vt:lpstr>РОСНАНО1</vt:lpstr>
      <vt:lpstr>7_Standardformgivning</vt:lpstr>
      <vt:lpstr>Тема!</vt:lpstr>
      <vt:lpstr>РОСНАНО</vt:lpstr>
      <vt:lpstr>8_Standardformgivning</vt:lpstr>
      <vt:lpstr>1_Тема!</vt:lpstr>
      <vt:lpstr>1_РОСНАНО1</vt:lpstr>
      <vt:lpstr>9_Standardformgivning</vt:lpstr>
      <vt:lpstr>2_Тема!</vt:lpstr>
      <vt:lpstr>2_РОСНАНО1</vt:lpstr>
      <vt:lpstr>10_Standardformgivning</vt:lpstr>
      <vt:lpstr>3_Тема!</vt:lpstr>
      <vt:lpstr>1_РОСНАНО</vt:lpstr>
      <vt:lpstr>11_Standardformgivning</vt:lpstr>
      <vt:lpstr>4_Тема!</vt:lpstr>
      <vt:lpstr>2_РОСНАНО</vt:lpstr>
      <vt:lpstr>12_Standardformgivning</vt:lpstr>
      <vt:lpstr>5_Тема!</vt:lpstr>
      <vt:lpstr>3_РОСНАНО1</vt:lpstr>
      <vt:lpstr>13_Standardformgivning</vt:lpstr>
      <vt:lpstr>6_Тема!</vt:lpstr>
      <vt:lpstr>Тема1</vt:lpstr>
      <vt:lpstr>14_Standardformgivning</vt:lpstr>
      <vt:lpstr>Quo vadis, мировая наноиндустрия?  С.В. Калюжный</vt:lpstr>
      <vt:lpstr>Оглавление</vt:lpstr>
      <vt:lpstr>«Ты помнишь, как все начиналось…»</vt:lpstr>
      <vt:lpstr>Этапы развития нанотехнологий</vt:lpstr>
      <vt:lpstr>Страны, разработавшие национальные нанотехнологические программы за период 2000-2012 г.</vt:lpstr>
      <vt:lpstr>Мировой рынок наноиндустрии</vt:lpstr>
      <vt:lpstr>Оглавление</vt:lpstr>
      <vt:lpstr>Количество международных заявок на патенты в области нанотехнологий</vt:lpstr>
      <vt:lpstr>Топ-25 стран по заявкам на патенты в области нанотехнологий</vt:lpstr>
      <vt:lpstr>Топ-25 патентообладателей в области нанотехнологий</vt:lpstr>
      <vt:lpstr>Основные направления патентной защиты</vt:lpstr>
      <vt:lpstr>Оглавление</vt:lpstr>
      <vt:lpstr>Классификация наноматериалов</vt:lpstr>
      <vt:lpstr>Наноразмерные катализаторы</vt:lpstr>
      <vt:lpstr>Углеродные наноматериалы</vt:lpstr>
      <vt:lpstr>Нанокомпозиты</vt:lpstr>
      <vt:lpstr>Динамика потребления нанокомпозитов в мире</vt:lpstr>
      <vt:lpstr>Прогноз использования нанокомпозитов (в %) в 2019г.</vt:lpstr>
      <vt:lpstr>Нанопокрытия</vt:lpstr>
      <vt:lpstr>Фильтрационные материалы</vt:lpstr>
      <vt:lpstr>Аддитивные технологии</vt:lpstr>
      <vt:lpstr>Оглавление</vt:lpstr>
      <vt:lpstr>Наноэлектроника и оптоэлектроника</vt:lpstr>
      <vt:lpstr>Органический светодиодный дисплей (OLED)</vt:lpstr>
      <vt:lpstr>Гибкая электроника</vt:lpstr>
      <vt:lpstr>Наномагнетики</vt:lpstr>
      <vt:lpstr>Оглавление</vt:lpstr>
      <vt:lpstr>Структура наномедицины. Движущая сила развития наномедицины.</vt:lpstr>
      <vt:lpstr>Фармацевтика</vt:lpstr>
      <vt:lpstr>Схема действия таргетированного противоракового препарата</vt:lpstr>
      <vt:lpstr>In-vitro диагностика</vt:lpstr>
      <vt:lpstr>Концепция “Human-on-a-chip”</vt:lpstr>
      <vt:lpstr>Вместо заключение</vt:lpstr>
      <vt:lpstr>Огромное спасибо за помощь в подготовке презентации!</vt:lpstr>
      <vt:lpstr>Современное определение термина «нанотехнология»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нового инвестиционного фонда нанотехнологий совместно с Европейским Банком Реконструкции и Развития</dc:title>
  <dc:creator>Тимофеева Любовь Юрьевна</dc:creator>
  <cp:lastModifiedBy>sergey.filippov</cp:lastModifiedBy>
  <cp:revision>6383</cp:revision>
  <cp:lastPrinted>2015-05-12T13:59:18Z</cp:lastPrinted>
  <dcterms:created xsi:type="dcterms:W3CDTF">2014-01-15T07:45:16Z</dcterms:created>
  <dcterms:modified xsi:type="dcterms:W3CDTF">2015-06-15T10:46:44Z</dcterms:modified>
</cp:coreProperties>
</file>